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A3CB0E-9302-47F8-9BC5-4988711C795D}"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51CA4-4C0A-4C3D-B599-7420AAE387E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2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3CB0E-9302-47F8-9BC5-4988711C795D}"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21441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3CB0E-9302-47F8-9BC5-4988711C795D}"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231349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3CB0E-9302-47F8-9BC5-4988711C795D}"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422204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3CB0E-9302-47F8-9BC5-4988711C795D}"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51CA4-4C0A-4C3D-B599-7420AAE387E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64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A3CB0E-9302-47F8-9BC5-4988711C795D}"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46630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A3CB0E-9302-47F8-9BC5-4988711C795D}"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1694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A3CB0E-9302-47F8-9BC5-4988711C795D}"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380995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A3CB0E-9302-47F8-9BC5-4988711C795D}" type="datetimeFigureOut">
              <a:rPr lang="en-US" smtClean="0"/>
              <a:t>4/6/2020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162893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CA3CB0E-9302-47F8-9BC5-4988711C795D}" type="datetimeFigureOut">
              <a:rPr lang="en-US" smtClean="0"/>
              <a:t>4/6/2020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DA51CA4-4C0A-4C3D-B599-7420AAE387E9}" type="slidenum">
              <a:rPr lang="en-US" smtClean="0"/>
              <a:t>‹#›</a:t>
            </a:fld>
            <a:endParaRPr lang="en-US"/>
          </a:p>
        </p:txBody>
      </p:sp>
    </p:spTree>
    <p:extLst>
      <p:ext uri="{BB962C8B-B14F-4D97-AF65-F5344CB8AC3E}">
        <p14:creationId xmlns:p14="http://schemas.microsoft.com/office/powerpoint/2010/main" val="108147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A3CB0E-9302-47F8-9BC5-4988711C795D}"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51CA4-4C0A-4C3D-B599-7420AAE387E9}" type="slidenum">
              <a:rPr lang="en-US" smtClean="0"/>
              <a:t>‹#›</a:t>
            </a:fld>
            <a:endParaRPr lang="en-US"/>
          </a:p>
        </p:txBody>
      </p:sp>
    </p:spTree>
    <p:extLst>
      <p:ext uri="{BB962C8B-B14F-4D97-AF65-F5344CB8AC3E}">
        <p14:creationId xmlns:p14="http://schemas.microsoft.com/office/powerpoint/2010/main" val="166428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CA3CB0E-9302-47F8-9BC5-4988711C795D}" type="datetimeFigureOut">
              <a:rPr lang="en-US" smtClean="0"/>
              <a:t>4/6/2020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DA51CA4-4C0A-4C3D-B599-7420AAE387E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15533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1595" y="1890626"/>
            <a:ext cx="10283536" cy="1506681"/>
          </a:xfrm>
        </p:spPr>
        <p:txBody>
          <a:bodyPr>
            <a:noAutofit/>
          </a:bodyPr>
          <a:lstStyle/>
          <a:p>
            <a:pPr algn="ctr"/>
            <a:r>
              <a:rPr lang="en-US" sz="4000" b="1" dirty="0">
                <a:latin typeface="Copperplate Gothic Bold" panose="020E0705020206020404" pitchFamily="34" charset="77"/>
              </a:rPr>
              <a:t>MINISTRY OF EDUCATION</a:t>
            </a:r>
            <a:r>
              <a:rPr lang="en-US" sz="4000" b="1" dirty="0"/>
              <a:t/>
            </a:r>
            <a:br>
              <a:rPr lang="en-US" sz="4000" b="1" dirty="0"/>
            </a:br>
            <a:r>
              <a:rPr lang="en-US" sz="2400" b="1" dirty="0">
                <a:latin typeface="Copperplate Gothic Bold" panose="020E0705020206020404" pitchFamily="34" charset="77"/>
              </a:rPr>
              <a:t>KADUNA STATE</a:t>
            </a:r>
            <a:r>
              <a:rPr lang="en-US" sz="2800" b="1" dirty="0">
                <a:latin typeface="Bradley Hand" pitchFamily="2" charset="77"/>
              </a:rPr>
              <a:t/>
            </a:r>
            <a:br>
              <a:rPr lang="en-US" sz="2800" b="1" dirty="0">
                <a:latin typeface="Bradley Hand" pitchFamily="2" charset="77"/>
              </a:rPr>
            </a:br>
            <a:r>
              <a:rPr lang="en-US" sz="2800" b="1" dirty="0">
                <a:latin typeface="Bradley Hand" pitchFamily="2" charset="77"/>
              </a:rPr>
              <a:t>RADIO TELEVISION PROGRAMME E-LEARNING</a:t>
            </a:r>
            <a:endParaRPr lang="en-US" sz="2800" b="1" dirty="0"/>
          </a:p>
        </p:txBody>
      </p:sp>
      <p:sp>
        <p:nvSpPr>
          <p:cNvPr id="3" name="Subtitle 2"/>
          <p:cNvSpPr>
            <a:spLocks noGrp="1"/>
          </p:cNvSpPr>
          <p:nvPr>
            <p:ph type="subTitle" idx="1"/>
          </p:nvPr>
        </p:nvSpPr>
        <p:spPr>
          <a:xfrm>
            <a:off x="1100051" y="4903988"/>
            <a:ext cx="10058400" cy="694632"/>
          </a:xfrm>
        </p:spPr>
        <p:txBody>
          <a:bodyPr>
            <a:normAutofit/>
          </a:bodyPr>
          <a:lstStyle/>
          <a:p>
            <a:pPr algn="ctr"/>
            <a:r>
              <a:rPr lang="en-US" sz="4000" b="1" dirty="0">
                <a:latin typeface="Noteworthy Light" panose="02000400000000000000" pitchFamily="2" charset="77"/>
                <a:ea typeface="Noteworthy Light" panose="02000400000000000000" pitchFamily="2" charset="77"/>
              </a:rPr>
              <a:t>TOPIC: Parts of speech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4048" y="383945"/>
            <a:ext cx="2254827" cy="1506681"/>
          </a:xfrm>
          <a:prstGeom prst="rect">
            <a:avLst/>
          </a:prstGeom>
        </p:spPr>
      </p:pic>
      <p:sp>
        <p:nvSpPr>
          <p:cNvPr id="5" name="Title 1"/>
          <p:cNvSpPr txBox="1">
            <a:spLocks/>
          </p:cNvSpPr>
          <p:nvPr/>
        </p:nvSpPr>
        <p:spPr>
          <a:xfrm>
            <a:off x="1206731" y="4127159"/>
            <a:ext cx="10058400" cy="69463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3600" b="1" dirty="0">
                <a:latin typeface="American Typewriter" panose="02090604020004020304" pitchFamily="18" charset="77"/>
              </a:rPr>
              <a:t>SUBJECT: ENGLISH LANGUAGE</a:t>
            </a:r>
          </a:p>
        </p:txBody>
      </p:sp>
    </p:spTree>
    <p:extLst>
      <p:ext uri="{BB962C8B-B14F-4D97-AF65-F5344CB8AC3E}">
        <p14:creationId xmlns:p14="http://schemas.microsoft.com/office/powerpoint/2010/main" val="2025598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26027"/>
            <a:ext cx="10058400" cy="602673"/>
          </a:xfrm>
        </p:spPr>
        <p:txBody>
          <a:bodyPr>
            <a:normAutofit fontScale="90000"/>
          </a:bodyPr>
          <a:lstStyle/>
          <a:p>
            <a:r>
              <a:rPr lang="en-US" dirty="0"/>
              <a:t/>
            </a:r>
            <a:br>
              <a:rPr lang="en-US" dirty="0"/>
            </a:br>
            <a:r>
              <a:rPr lang="en-US" b="1" dirty="0"/>
              <a:t>SENTENCES</a:t>
            </a:r>
            <a:endParaRPr lang="en-US" dirty="0"/>
          </a:p>
        </p:txBody>
      </p:sp>
      <p:sp>
        <p:nvSpPr>
          <p:cNvPr id="3" name="Content Placeholder 2"/>
          <p:cNvSpPr>
            <a:spLocks noGrp="1"/>
          </p:cNvSpPr>
          <p:nvPr>
            <p:ph idx="1"/>
          </p:nvPr>
        </p:nvSpPr>
        <p:spPr>
          <a:xfrm>
            <a:off x="1097280" y="1756064"/>
            <a:ext cx="10058400" cy="4113030"/>
          </a:xfrm>
        </p:spPr>
        <p:txBody>
          <a:bodyPr/>
          <a:lstStyle/>
          <a:p>
            <a:pPr algn="just"/>
            <a:r>
              <a:rPr lang="en-US" sz="3600" dirty="0"/>
              <a:t>A sentence simply refers to a group of words that express a complete thought. Sentences begin with a capital letter and end with a </a:t>
            </a:r>
            <a:r>
              <a:rPr lang="en-US" sz="3600"/>
              <a:t>punctuation mark. </a:t>
            </a:r>
            <a:r>
              <a:rPr lang="en-US" sz="3600" dirty="0"/>
              <a:t>There are, broadly speaking, two kinds of sentences and they are listed below;</a:t>
            </a:r>
          </a:p>
          <a:p>
            <a:pPr lvl="0" algn="just">
              <a:buFont typeface="Wingdings" panose="05000000000000000000" pitchFamily="2" charset="2"/>
              <a:buChar char="§"/>
            </a:pPr>
            <a:r>
              <a:rPr lang="en-US" sz="3600" dirty="0"/>
              <a:t>The functional sentence.</a:t>
            </a:r>
          </a:p>
          <a:p>
            <a:pPr lvl="0" algn="just">
              <a:buFont typeface="Wingdings" panose="05000000000000000000" pitchFamily="2" charset="2"/>
              <a:buChar char="§"/>
            </a:pPr>
            <a:r>
              <a:rPr lang="en-US" sz="3600" dirty="0"/>
              <a:t>The structural sentence.</a:t>
            </a:r>
          </a:p>
          <a:p>
            <a:endParaRPr lang="en-US" dirty="0"/>
          </a:p>
        </p:txBody>
      </p:sp>
    </p:spTree>
    <p:extLst>
      <p:ext uri="{BB962C8B-B14F-4D97-AF65-F5344CB8AC3E}">
        <p14:creationId xmlns:p14="http://schemas.microsoft.com/office/powerpoint/2010/main" val="1768100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FUNCTIONAL SENTENCES</a:t>
            </a:r>
            <a:endParaRPr lang="en-US" dirty="0"/>
          </a:p>
        </p:txBody>
      </p:sp>
      <p:sp>
        <p:nvSpPr>
          <p:cNvPr id="3" name="Content Placeholder 2"/>
          <p:cNvSpPr>
            <a:spLocks noGrp="1"/>
          </p:cNvSpPr>
          <p:nvPr>
            <p:ph idx="1"/>
          </p:nvPr>
        </p:nvSpPr>
        <p:spPr/>
        <p:txBody>
          <a:bodyPr>
            <a:noAutofit/>
          </a:bodyPr>
          <a:lstStyle/>
          <a:p>
            <a:pPr algn="just"/>
            <a:r>
              <a:rPr lang="en-US" sz="2800" dirty="0"/>
              <a:t>These are sentences that are classified according to the kind of work they do or the various function they perform. Looked at this way, there are four different kinds of sentences and they are;</a:t>
            </a:r>
          </a:p>
          <a:p>
            <a:pPr algn="just">
              <a:buFont typeface="Wingdings" panose="05000000000000000000" pitchFamily="2" charset="2"/>
              <a:buChar char="§"/>
            </a:pPr>
            <a:r>
              <a:rPr lang="en-US" sz="2800" dirty="0"/>
              <a:t>            Statutory sentences.</a:t>
            </a:r>
          </a:p>
          <a:p>
            <a:pPr algn="just">
              <a:buFont typeface="Wingdings" panose="05000000000000000000" pitchFamily="2" charset="2"/>
              <a:buChar char="§"/>
            </a:pPr>
            <a:r>
              <a:rPr lang="en-US" sz="2800" dirty="0"/>
              <a:t>            Interrogatory sentences.</a:t>
            </a:r>
          </a:p>
          <a:p>
            <a:pPr algn="just">
              <a:buFont typeface="Wingdings" panose="05000000000000000000" pitchFamily="2" charset="2"/>
              <a:buChar char="§"/>
            </a:pPr>
            <a:r>
              <a:rPr lang="en-US" sz="2800" dirty="0"/>
              <a:t>            Obligatory sentences.</a:t>
            </a:r>
          </a:p>
          <a:p>
            <a:pPr algn="just">
              <a:buFont typeface="Wingdings" panose="05000000000000000000" pitchFamily="2" charset="2"/>
              <a:buChar char="§"/>
            </a:pPr>
            <a:r>
              <a:rPr lang="en-US" sz="2800" dirty="0"/>
              <a:t>            Exclamatory sentences</a:t>
            </a:r>
          </a:p>
        </p:txBody>
      </p:sp>
    </p:spTree>
    <p:extLst>
      <p:ext uri="{BB962C8B-B14F-4D97-AF65-F5344CB8AC3E}">
        <p14:creationId xmlns:p14="http://schemas.microsoft.com/office/powerpoint/2010/main" val="2297055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9382"/>
            <a:ext cx="10058400" cy="1124296"/>
          </a:xfrm>
        </p:spPr>
        <p:txBody>
          <a:bodyPr>
            <a:normAutofit fontScale="90000"/>
          </a:bodyPr>
          <a:lstStyle/>
          <a:p>
            <a:r>
              <a:rPr lang="en-US" b="1" dirty="0"/>
              <a:t>STATUTORY SENTENCES</a:t>
            </a:r>
            <a:br>
              <a:rPr lang="en-US" b="1" dirty="0"/>
            </a:br>
            <a:endParaRPr lang="en-US" dirty="0"/>
          </a:p>
        </p:txBody>
      </p:sp>
      <p:sp>
        <p:nvSpPr>
          <p:cNvPr id="3" name="Content Placeholder 2"/>
          <p:cNvSpPr>
            <a:spLocks noGrp="1"/>
          </p:cNvSpPr>
          <p:nvPr>
            <p:ph idx="1"/>
          </p:nvPr>
        </p:nvSpPr>
        <p:spPr/>
        <p:txBody>
          <a:bodyPr numCol="2">
            <a:normAutofit fontScale="92500" lnSpcReduction="10000"/>
          </a:bodyPr>
          <a:lstStyle/>
          <a:p>
            <a:pPr lvl="0">
              <a:buFont typeface="Wingdings" panose="05000000000000000000" pitchFamily="2" charset="2"/>
              <a:buChar char="§"/>
            </a:pPr>
            <a:r>
              <a:rPr lang="en-US" sz="2800" dirty="0"/>
              <a:t>People die.</a:t>
            </a:r>
          </a:p>
          <a:p>
            <a:pPr lvl="0">
              <a:buFont typeface="Wingdings" panose="05000000000000000000" pitchFamily="2" charset="2"/>
              <a:buChar char="§"/>
            </a:pPr>
            <a:r>
              <a:rPr lang="en-US" sz="2800" dirty="0"/>
              <a:t>Birds fly.</a:t>
            </a:r>
          </a:p>
          <a:p>
            <a:pPr lvl="0">
              <a:buFont typeface="Wingdings" panose="05000000000000000000" pitchFamily="2" charset="2"/>
              <a:buChar char="§"/>
            </a:pPr>
            <a:r>
              <a:rPr lang="en-US" sz="2800" dirty="0" err="1"/>
              <a:t>Audu</a:t>
            </a:r>
            <a:r>
              <a:rPr lang="en-US" sz="2800" dirty="0"/>
              <a:t> kicked the ball.</a:t>
            </a:r>
          </a:p>
          <a:p>
            <a:pPr lvl="0">
              <a:buFont typeface="Wingdings" panose="05000000000000000000" pitchFamily="2" charset="2"/>
              <a:buChar char="§"/>
            </a:pPr>
            <a:r>
              <a:rPr lang="en-US" sz="2800" dirty="0"/>
              <a:t>Rabi is a doctor.</a:t>
            </a:r>
          </a:p>
          <a:p>
            <a:pPr lvl="0">
              <a:buFont typeface="Wingdings" panose="05000000000000000000" pitchFamily="2" charset="2"/>
              <a:buChar char="§"/>
            </a:pPr>
            <a:r>
              <a:rPr lang="en-US" sz="2800" dirty="0"/>
              <a:t>The woman with the red dress carrying a baby on her back ran across the road.</a:t>
            </a:r>
          </a:p>
          <a:p>
            <a:pPr lvl="0">
              <a:buFont typeface="Wingdings" panose="05000000000000000000" pitchFamily="2" charset="2"/>
              <a:buChar char="§"/>
            </a:pPr>
            <a:r>
              <a:rPr lang="en-US" sz="2800" dirty="0"/>
              <a:t>The class made Rabi a prefect.</a:t>
            </a:r>
          </a:p>
          <a:p>
            <a:pPr lvl="0">
              <a:buFont typeface="Wingdings" panose="05000000000000000000" pitchFamily="2" charset="2"/>
              <a:buChar char="§"/>
            </a:pPr>
            <a:r>
              <a:rPr lang="en-US" sz="2800" dirty="0"/>
              <a:t>Abdul bought his father a car.</a:t>
            </a:r>
          </a:p>
          <a:p>
            <a:pPr lvl="0">
              <a:buFont typeface="Wingdings" panose="05000000000000000000" pitchFamily="2" charset="2"/>
              <a:buChar char="§"/>
            </a:pPr>
            <a:r>
              <a:rPr lang="en-US" sz="2800" dirty="0"/>
              <a:t>Mike went to school yesterday.</a:t>
            </a:r>
          </a:p>
          <a:p>
            <a:pPr lvl="0">
              <a:buFont typeface="Wingdings" panose="05000000000000000000" pitchFamily="2" charset="2"/>
              <a:buChar char="§"/>
            </a:pPr>
            <a:r>
              <a:rPr lang="en-US" sz="2800" dirty="0"/>
              <a:t>Yesterday, Mike left for school.</a:t>
            </a:r>
          </a:p>
          <a:p>
            <a:pPr lvl="0">
              <a:buFont typeface="Wingdings" panose="05000000000000000000" pitchFamily="2" charset="2"/>
              <a:buChar char="§"/>
            </a:pPr>
            <a:r>
              <a:rPr lang="en-US" sz="2800" dirty="0"/>
              <a:t>She sings.</a:t>
            </a:r>
          </a:p>
          <a:p>
            <a:pPr lvl="0">
              <a:buFont typeface="Wingdings" panose="05000000000000000000" pitchFamily="2" charset="2"/>
              <a:buChar char="§"/>
            </a:pPr>
            <a:r>
              <a:rPr lang="en-US" sz="2800" dirty="0"/>
              <a:t>She sings well.</a:t>
            </a:r>
          </a:p>
          <a:p>
            <a:pPr lvl="0">
              <a:buFont typeface="Wingdings" panose="05000000000000000000" pitchFamily="2" charset="2"/>
              <a:buChar char="§"/>
            </a:pPr>
            <a:r>
              <a:rPr lang="en-US" sz="2800" dirty="0"/>
              <a:t>Neither the students nor their teacher is here.</a:t>
            </a:r>
          </a:p>
          <a:p>
            <a:pPr lvl="0">
              <a:buFont typeface="Wingdings" panose="05000000000000000000" pitchFamily="2" charset="2"/>
              <a:buChar char="§"/>
            </a:pPr>
            <a:r>
              <a:rPr lang="en-US" sz="2800" dirty="0"/>
              <a:t>The rich also cry.</a:t>
            </a:r>
          </a:p>
          <a:p>
            <a:endParaRPr lang="en-US" dirty="0"/>
          </a:p>
        </p:txBody>
      </p:sp>
      <p:sp>
        <p:nvSpPr>
          <p:cNvPr id="4" name="Title 1"/>
          <p:cNvSpPr txBox="1">
            <a:spLocks/>
          </p:cNvSpPr>
          <p:nvPr/>
        </p:nvSpPr>
        <p:spPr>
          <a:xfrm>
            <a:off x="1176944" y="844433"/>
            <a:ext cx="10058400" cy="1058489"/>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b="1" dirty="0"/>
              <a:t/>
            </a:r>
            <a:br>
              <a:rPr lang="en-US" sz="2800" b="1" dirty="0"/>
            </a:br>
            <a:r>
              <a:rPr lang="en-US" sz="2800" dirty="0"/>
              <a:t>These are simple statements of facts. They are sentences that simply pass information and come in various shapes and sizes such as</a:t>
            </a:r>
            <a:br>
              <a:rPr lang="en-US" sz="2800" dirty="0"/>
            </a:br>
            <a:endParaRPr lang="en-US" sz="2800" dirty="0"/>
          </a:p>
        </p:txBody>
      </p:sp>
    </p:spTree>
    <p:extLst>
      <p:ext uri="{BB962C8B-B14F-4D97-AF65-F5344CB8AC3E}">
        <p14:creationId xmlns:p14="http://schemas.microsoft.com/office/powerpoint/2010/main" val="82715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INTERROGATORY SENTENCES</a:t>
            </a:r>
            <a:r>
              <a:rPr lang="en-US" dirty="0"/>
              <a:t/>
            </a:r>
            <a:br>
              <a:rPr lang="en-US" dirty="0"/>
            </a:br>
            <a:endParaRPr lang="en-US" dirty="0"/>
          </a:p>
        </p:txBody>
      </p:sp>
      <p:sp>
        <p:nvSpPr>
          <p:cNvPr id="3" name="Content Placeholder 2"/>
          <p:cNvSpPr>
            <a:spLocks noGrp="1"/>
          </p:cNvSpPr>
          <p:nvPr>
            <p:ph idx="1"/>
          </p:nvPr>
        </p:nvSpPr>
        <p:spPr/>
        <p:txBody>
          <a:bodyPr numCol="2">
            <a:normAutofit lnSpcReduction="10000"/>
          </a:bodyPr>
          <a:lstStyle/>
          <a:p>
            <a:pPr lvl="0">
              <a:buFont typeface="Wingdings" panose="05000000000000000000" pitchFamily="2" charset="2"/>
              <a:buChar char="§"/>
            </a:pPr>
            <a:r>
              <a:rPr lang="en-US" sz="2800" dirty="0"/>
              <a:t>What is your name?</a:t>
            </a:r>
          </a:p>
          <a:p>
            <a:pPr lvl="0">
              <a:buFont typeface="Wingdings" panose="05000000000000000000" pitchFamily="2" charset="2"/>
              <a:buChar char="§"/>
            </a:pPr>
            <a:r>
              <a:rPr lang="en-US" sz="2800" dirty="0"/>
              <a:t>Where are you going?</a:t>
            </a:r>
          </a:p>
          <a:p>
            <a:pPr lvl="0">
              <a:buFont typeface="Wingdings" panose="05000000000000000000" pitchFamily="2" charset="2"/>
              <a:buChar char="§"/>
            </a:pPr>
            <a:r>
              <a:rPr lang="en-US" sz="2800" dirty="0"/>
              <a:t>When are we leaving?</a:t>
            </a:r>
          </a:p>
          <a:p>
            <a:pPr lvl="0">
              <a:buFont typeface="Wingdings" panose="05000000000000000000" pitchFamily="2" charset="2"/>
              <a:buChar char="§"/>
            </a:pPr>
            <a:r>
              <a:rPr lang="en-US" sz="2800" dirty="0"/>
              <a:t>Which of these is yours?</a:t>
            </a:r>
          </a:p>
          <a:p>
            <a:pPr lvl="0">
              <a:buFont typeface="Wingdings" panose="05000000000000000000" pitchFamily="2" charset="2"/>
              <a:buChar char="§"/>
            </a:pPr>
            <a:r>
              <a:rPr lang="en-US" sz="2800" dirty="0"/>
              <a:t>Who asked you to sit?</a:t>
            </a:r>
          </a:p>
          <a:p>
            <a:pPr lvl="0">
              <a:buFont typeface="Wingdings" panose="05000000000000000000" pitchFamily="2" charset="2"/>
              <a:buChar char="§"/>
            </a:pPr>
            <a:r>
              <a:rPr lang="en-US" sz="2800" dirty="0"/>
              <a:t>We are leaving for Lagos tomorrow, aren’t we?</a:t>
            </a:r>
          </a:p>
          <a:p>
            <a:pPr lvl="0">
              <a:buFont typeface="Wingdings" panose="05000000000000000000" pitchFamily="2" charset="2"/>
              <a:buChar char="§"/>
            </a:pPr>
            <a:r>
              <a:rPr lang="en-US" sz="2800" dirty="0"/>
              <a:t>We are not going to Lagos tomorrow, are we?</a:t>
            </a:r>
          </a:p>
          <a:p>
            <a:pPr lvl="0">
              <a:buFont typeface="Wingdings" panose="05000000000000000000" pitchFamily="2" charset="2"/>
              <a:buChar char="§"/>
            </a:pPr>
            <a:r>
              <a:rPr lang="en-US" sz="2800" dirty="0"/>
              <a:t>Is she leaving?</a:t>
            </a:r>
          </a:p>
          <a:p>
            <a:pPr lvl="0">
              <a:buFont typeface="Wingdings" panose="05000000000000000000" pitchFamily="2" charset="2"/>
              <a:buChar char="§"/>
            </a:pPr>
            <a:r>
              <a:rPr lang="en-US" sz="2800" dirty="0"/>
              <a:t>John is coming?</a:t>
            </a:r>
          </a:p>
          <a:p>
            <a:r>
              <a:rPr lang="en-US" sz="2800" dirty="0"/>
              <a:t>Take a careful look at ‘John is coming’ produced wrongly is a statement. But properly accentuated, it becomes a question.</a:t>
            </a:r>
          </a:p>
        </p:txBody>
      </p:sp>
      <p:sp>
        <p:nvSpPr>
          <p:cNvPr id="4" name="Title 1"/>
          <p:cNvSpPr txBox="1">
            <a:spLocks/>
          </p:cNvSpPr>
          <p:nvPr/>
        </p:nvSpPr>
        <p:spPr>
          <a:xfrm>
            <a:off x="1097280" y="1551015"/>
            <a:ext cx="10058400" cy="1058489"/>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b="1" dirty="0"/>
              <a:t/>
            </a:r>
            <a:br>
              <a:rPr lang="en-US" sz="2800" b="1" dirty="0"/>
            </a:br>
            <a:r>
              <a:rPr lang="en-US" sz="3200" dirty="0"/>
              <a:t>These kinds of sentences simply ask questions. Examples of these kinds of sentence are</a:t>
            </a:r>
          </a:p>
          <a:p>
            <a:r>
              <a:rPr lang="en-US" sz="2800" dirty="0"/>
              <a:t/>
            </a:r>
            <a:br>
              <a:rPr lang="en-US" sz="2800" dirty="0"/>
            </a:br>
            <a:endParaRPr lang="en-US" sz="2800" dirty="0"/>
          </a:p>
        </p:txBody>
      </p:sp>
    </p:spTree>
    <p:extLst>
      <p:ext uri="{BB962C8B-B14F-4D97-AF65-F5344CB8AC3E}">
        <p14:creationId xmlns:p14="http://schemas.microsoft.com/office/powerpoint/2010/main" val="3042660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OBLIGATORY SENTENCES</a:t>
            </a:r>
            <a:endParaRPr lang="en-US" dirty="0"/>
          </a:p>
        </p:txBody>
      </p:sp>
      <p:sp>
        <p:nvSpPr>
          <p:cNvPr id="3" name="Content Placeholder 2"/>
          <p:cNvSpPr>
            <a:spLocks noGrp="1"/>
          </p:cNvSpPr>
          <p:nvPr>
            <p:ph idx="1"/>
          </p:nvPr>
        </p:nvSpPr>
        <p:spPr/>
        <p:txBody>
          <a:bodyPr>
            <a:normAutofit lnSpcReduction="10000"/>
          </a:bodyPr>
          <a:lstStyle/>
          <a:p>
            <a:r>
              <a:rPr lang="en-US" dirty="0"/>
              <a:t>These are sentences that come in the forms of commands . they give directives and are meant to be obeyed. For example;</a:t>
            </a:r>
          </a:p>
          <a:p>
            <a:pPr lvl="0">
              <a:buFont typeface="Wingdings" panose="05000000000000000000" pitchFamily="2" charset="2"/>
              <a:buChar char="§"/>
            </a:pPr>
            <a:r>
              <a:rPr lang="en-US" dirty="0"/>
              <a:t>Please shut the door as you leave.</a:t>
            </a:r>
          </a:p>
          <a:p>
            <a:pPr lvl="0">
              <a:buFont typeface="Wingdings" panose="05000000000000000000" pitchFamily="2" charset="2"/>
              <a:buChar char="§"/>
            </a:pPr>
            <a:r>
              <a:rPr lang="en-US" dirty="0"/>
              <a:t>Shut all the windows.</a:t>
            </a:r>
          </a:p>
          <a:p>
            <a:pPr lvl="0">
              <a:buFont typeface="Wingdings" panose="05000000000000000000" pitchFamily="2" charset="2"/>
              <a:buChar char="§"/>
            </a:pPr>
            <a:r>
              <a:rPr lang="en-US" dirty="0"/>
              <a:t>Get out of here!</a:t>
            </a:r>
          </a:p>
          <a:p>
            <a:pPr lvl="0">
              <a:buFont typeface="Wingdings" panose="05000000000000000000" pitchFamily="2" charset="2"/>
              <a:buChar char="§"/>
            </a:pPr>
            <a:r>
              <a:rPr lang="en-US" dirty="0"/>
              <a:t>Twist to open (instruction on a bottle of drug).</a:t>
            </a:r>
          </a:p>
          <a:p>
            <a:pPr lvl="0">
              <a:buFont typeface="Wingdings" panose="05000000000000000000" pitchFamily="2" charset="2"/>
              <a:buChar char="§"/>
            </a:pPr>
            <a:r>
              <a:rPr lang="en-US" dirty="0"/>
              <a:t>Pass me the salt please.( a father to his son or daughter)</a:t>
            </a:r>
          </a:p>
          <a:p>
            <a:pPr lvl="0">
              <a:buFont typeface="Wingdings" panose="05000000000000000000" pitchFamily="2" charset="2"/>
              <a:buChar char="§"/>
            </a:pPr>
            <a:r>
              <a:rPr lang="en-US" dirty="0"/>
              <a:t>Would you mind passing me the salt please ( a junior officer to his boss or superior).</a:t>
            </a:r>
          </a:p>
          <a:p>
            <a:pPr lvl="0">
              <a:buFont typeface="Wingdings" panose="05000000000000000000" pitchFamily="2" charset="2"/>
              <a:buChar char="§"/>
            </a:pPr>
            <a:r>
              <a:rPr lang="en-US" dirty="0"/>
              <a:t>Shake well before use.</a:t>
            </a:r>
          </a:p>
          <a:p>
            <a:pPr marL="0" indent="0">
              <a:buNone/>
            </a:pPr>
            <a:r>
              <a:rPr lang="en-US" dirty="0"/>
              <a:t>This includes the instructions on all manuals of gadgets that show you how to operate them.</a:t>
            </a:r>
          </a:p>
          <a:p>
            <a:pPr lvl="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66458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EXCLAMATORY SENTENCES</a:t>
            </a:r>
            <a:endParaRPr lang="en-US" dirty="0"/>
          </a:p>
        </p:txBody>
      </p:sp>
      <p:sp>
        <p:nvSpPr>
          <p:cNvPr id="3" name="Content Placeholder 2"/>
          <p:cNvSpPr>
            <a:spLocks noGrp="1"/>
          </p:cNvSpPr>
          <p:nvPr>
            <p:ph idx="1"/>
          </p:nvPr>
        </p:nvSpPr>
        <p:spPr/>
        <p:txBody>
          <a:bodyPr>
            <a:normAutofit lnSpcReduction="10000"/>
          </a:bodyPr>
          <a:lstStyle/>
          <a:p>
            <a:r>
              <a:rPr lang="en-US" sz="2800" dirty="0"/>
              <a:t>These forms of sentences show their speaker’s feelings. These feelings could be those of anger, pleasure, pain, happiness etc. they are normally accompanied by a punctuation mark(!);</a:t>
            </a:r>
          </a:p>
          <a:p>
            <a:pPr lvl="0">
              <a:buFont typeface="Wingdings" panose="05000000000000000000" pitchFamily="2" charset="2"/>
              <a:buChar char="§"/>
            </a:pPr>
            <a:r>
              <a:rPr lang="en-US" sz="2800" dirty="0"/>
              <a:t>Wow! What a beautiful dress!</a:t>
            </a:r>
          </a:p>
          <a:p>
            <a:pPr lvl="0">
              <a:buFont typeface="Wingdings" panose="05000000000000000000" pitchFamily="2" charset="2"/>
              <a:buChar char="§"/>
            </a:pPr>
            <a:r>
              <a:rPr lang="en-US" sz="2800" dirty="0" err="1"/>
              <a:t>Auch</a:t>
            </a:r>
            <a:r>
              <a:rPr lang="en-US" sz="2800" dirty="0"/>
              <a:t>! This is painful!</a:t>
            </a:r>
          </a:p>
          <a:p>
            <a:pPr lvl="0">
              <a:buFont typeface="Wingdings" panose="05000000000000000000" pitchFamily="2" charset="2"/>
              <a:buChar char="§"/>
            </a:pPr>
            <a:r>
              <a:rPr lang="en-US" sz="2800" dirty="0"/>
              <a:t>Oh! What a poor boy!</a:t>
            </a:r>
          </a:p>
          <a:p>
            <a:pPr lvl="0">
              <a:buFont typeface="Wingdings" panose="05000000000000000000" pitchFamily="2" charset="2"/>
              <a:buChar char="§"/>
            </a:pPr>
            <a:r>
              <a:rPr lang="en-US" sz="2800" dirty="0" err="1"/>
              <a:t>Hmmmm</a:t>
            </a:r>
            <a:r>
              <a:rPr lang="en-US" sz="2800" dirty="0"/>
              <a:t>! So sweet!</a:t>
            </a:r>
          </a:p>
          <a:p>
            <a:pPr lvl="0">
              <a:buFont typeface="Wingdings" panose="05000000000000000000" pitchFamily="2" charset="2"/>
              <a:buChar char="§"/>
            </a:pPr>
            <a:r>
              <a:rPr lang="en-US" sz="2800" dirty="0" err="1"/>
              <a:t>Nhmmm</a:t>
            </a:r>
            <a:r>
              <a:rPr lang="en-US" sz="2800" dirty="0"/>
              <a:t>! What can I do for you?</a:t>
            </a:r>
          </a:p>
          <a:p>
            <a:endParaRPr lang="en-US" dirty="0"/>
          </a:p>
        </p:txBody>
      </p:sp>
    </p:spTree>
    <p:extLst>
      <p:ext uri="{BB962C8B-B14F-4D97-AF65-F5344CB8AC3E}">
        <p14:creationId xmlns:p14="http://schemas.microsoft.com/office/powerpoint/2010/main" val="475286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EXCLAMATORY SENTENCES (</a:t>
            </a:r>
            <a:r>
              <a:rPr lang="en-US" b="1" dirty="0" err="1"/>
              <a:t>Cont</a:t>
            </a:r>
            <a:r>
              <a:rPr lang="en-US" b="1" dirty="0"/>
              <a:t>)</a:t>
            </a:r>
            <a:endParaRPr lang="en-US" dirty="0"/>
          </a:p>
        </p:txBody>
      </p:sp>
      <p:sp>
        <p:nvSpPr>
          <p:cNvPr id="3" name="Content Placeholder 2"/>
          <p:cNvSpPr>
            <a:spLocks noGrp="1"/>
          </p:cNvSpPr>
          <p:nvPr>
            <p:ph idx="1"/>
          </p:nvPr>
        </p:nvSpPr>
        <p:spPr/>
        <p:txBody>
          <a:bodyPr/>
          <a:lstStyle/>
          <a:p>
            <a:r>
              <a:rPr lang="en-US" sz="2800" dirty="0"/>
              <a:t>Now take note that following sentences commonly seen on adverts shown or seen on billboards are wrong;</a:t>
            </a:r>
          </a:p>
          <a:p>
            <a:pPr lvl="0">
              <a:buFont typeface="Wingdings" panose="05000000000000000000" pitchFamily="2" charset="2"/>
              <a:buChar char="§"/>
            </a:pPr>
            <a:r>
              <a:rPr lang="en-US" sz="2800" dirty="0"/>
              <a:t>Meeting! Meeting!! Meeting!!! </a:t>
            </a:r>
          </a:p>
          <a:p>
            <a:r>
              <a:rPr lang="en-US" sz="2800" dirty="0"/>
              <a:t>This is wrong on account of the fact that multiple exclamation marks are used instead of one at the end of each of the word ’Meeting’ . Do not copy such errors!</a:t>
            </a:r>
          </a:p>
          <a:p>
            <a:endParaRPr lang="en-US" dirty="0"/>
          </a:p>
        </p:txBody>
      </p:sp>
    </p:spTree>
    <p:extLst>
      <p:ext uri="{BB962C8B-B14F-4D97-AF65-F5344CB8AC3E}">
        <p14:creationId xmlns:p14="http://schemas.microsoft.com/office/powerpoint/2010/main" val="118135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FOR THE TEACHING OF SENTENCES</a:t>
            </a:r>
            <a:endParaRPr lang="en-US" dirty="0"/>
          </a:p>
        </p:txBody>
      </p:sp>
      <p:sp>
        <p:nvSpPr>
          <p:cNvPr id="3" name="Content Placeholder 2"/>
          <p:cNvSpPr>
            <a:spLocks noGrp="1"/>
          </p:cNvSpPr>
          <p:nvPr>
            <p:ph idx="1"/>
          </p:nvPr>
        </p:nvSpPr>
        <p:spPr/>
        <p:txBody>
          <a:bodyPr/>
          <a:lstStyle/>
          <a:p>
            <a:pPr lvl="0"/>
            <a:r>
              <a:rPr lang="en-US" dirty="0"/>
              <a:t>Not to bore the persons marking your scripts with a monotonous chain of simple sentences.</a:t>
            </a:r>
          </a:p>
          <a:p>
            <a:pPr lvl="0"/>
            <a:r>
              <a:rPr lang="en-US" dirty="0"/>
              <a:t>To make your essays and letters beautiful and sweet to read. </a:t>
            </a:r>
          </a:p>
          <a:p>
            <a:pPr lvl="0"/>
            <a:r>
              <a:rPr lang="en-US" dirty="0"/>
              <a:t>To show you have mastery over the language.</a:t>
            </a:r>
          </a:p>
          <a:p>
            <a:r>
              <a:rPr lang="en-US" dirty="0"/>
              <a:t>It frees and gladdens the examiner and as such he freely gives you more marks</a:t>
            </a:r>
          </a:p>
        </p:txBody>
      </p:sp>
    </p:spTree>
    <p:extLst>
      <p:ext uri="{BB962C8B-B14F-4D97-AF65-F5344CB8AC3E}">
        <p14:creationId xmlns:p14="http://schemas.microsoft.com/office/powerpoint/2010/main" val="1483574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400" dirty="0"/>
              <a:t>There are four different kinds of sentences according to function, write  five each for each kind.</a:t>
            </a:r>
          </a:p>
          <a:p>
            <a:pPr lvl="0">
              <a:buFont typeface="Wingdings" panose="05000000000000000000" pitchFamily="2" charset="2"/>
              <a:buChar char="ü"/>
            </a:pPr>
            <a:r>
              <a:rPr lang="en-US" sz="2400" dirty="0"/>
              <a:t>State the kinds of sentences these are;</a:t>
            </a:r>
          </a:p>
          <a:p>
            <a:pPr marL="932688" lvl="2" indent="-457200">
              <a:buFont typeface="+mj-lt"/>
              <a:buAutoNum type="arabicPeriod"/>
            </a:pPr>
            <a:r>
              <a:rPr lang="en-US" sz="1800" dirty="0"/>
              <a:t>Wow! What a sweet looking car!</a:t>
            </a:r>
          </a:p>
          <a:p>
            <a:pPr marL="932688" lvl="2" indent="-457200">
              <a:buFont typeface="+mj-lt"/>
              <a:buAutoNum type="arabicPeriod"/>
            </a:pPr>
            <a:r>
              <a:rPr lang="en-US" sz="1800" dirty="0"/>
              <a:t>Michael passed his exams.</a:t>
            </a:r>
          </a:p>
          <a:p>
            <a:pPr marL="932688" lvl="2" indent="-457200">
              <a:buFont typeface="+mj-lt"/>
              <a:buAutoNum type="arabicPeriod"/>
            </a:pPr>
            <a:r>
              <a:rPr lang="en-US" sz="1800" dirty="0"/>
              <a:t>To whom were you speaking?</a:t>
            </a:r>
          </a:p>
          <a:p>
            <a:pPr marL="932688" lvl="2" indent="-457200">
              <a:buFont typeface="+mj-lt"/>
              <a:buAutoNum type="arabicPeriod"/>
            </a:pPr>
            <a:r>
              <a:rPr lang="en-US" sz="1800" dirty="0"/>
              <a:t>Shut the door after you.</a:t>
            </a:r>
          </a:p>
          <a:p>
            <a:pPr marL="0" indent="0">
              <a:buNone/>
            </a:pPr>
            <a:r>
              <a:rPr lang="en-US" sz="2400" dirty="0"/>
              <a:t>Before our next lesson, read as much as you can on </a:t>
            </a:r>
            <a:r>
              <a:rPr lang="en-US" sz="2400" b="1" dirty="0"/>
              <a:t>structural sentences</a:t>
            </a:r>
            <a:r>
              <a:rPr lang="en-US" sz="2400" dirty="0"/>
              <a:t>.</a:t>
            </a:r>
          </a:p>
          <a:p>
            <a:endParaRPr lang="en-US" dirty="0"/>
          </a:p>
        </p:txBody>
      </p:sp>
    </p:spTree>
    <p:extLst>
      <p:ext uri="{BB962C8B-B14F-4D97-AF65-F5344CB8AC3E}">
        <p14:creationId xmlns:p14="http://schemas.microsoft.com/office/powerpoint/2010/main" val="543938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VERB</a:t>
            </a:r>
            <a:endParaRPr lang="en-US" b="1" dirty="0"/>
          </a:p>
        </p:txBody>
      </p:sp>
      <p:sp>
        <p:nvSpPr>
          <p:cNvPr id="3" name="Content Placeholder 2"/>
          <p:cNvSpPr>
            <a:spLocks noGrp="1"/>
          </p:cNvSpPr>
          <p:nvPr>
            <p:ph idx="1"/>
          </p:nvPr>
        </p:nvSpPr>
        <p:spPr/>
        <p:txBody>
          <a:bodyPr>
            <a:noAutofit/>
          </a:bodyPr>
          <a:lstStyle/>
          <a:p>
            <a:r>
              <a:rPr lang="en-US" sz="2400" dirty="0"/>
              <a:t>A verb is a word that conveys an action, an occurrence or a state of being.</a:t>
            </a:r>
          </a:p>
          <a:p>
            <a:r>
              <a:rPr lang="en-US" sz="2400" dirty="0"/>
              <a:t>Verbs are inflected ( modified in form) to encode tense, aspect, mood and voice.</a:t>
            </a:r>
          </a:p>
          <a:p>
            <a:r>
              <a:rPr lang="en-US" sz="2400" dirty="0"/>
              <a:t> </a:t>
            </a:r>
            <a:r>
              <a:rPr lang="en-US" sz="2400" dirty="0" smtClean="0"/>
              <a:t>Examples </a:t>
            </a:r>
            <a:r>
              <a:rPr lang="en-US" sz="2400" dirty="0"/>
              <a:t>of Verbs include;</a:t>
            </a:r>
          </a:p>
          <a:p>
            <a:r>
              <a:rPr lang="en-US" sz="2400" dirty="0"/>
              <a:t>- Start</a:t>
            </a:r>
          </a:p>
          <a:p>
            <a:r>
              <a:rPr lang="en-US" sz="2400" dirty="0"/>
              <a:t>- Leave</a:t>
            </a:r>
          </a:p>
          <a:p>
            <a:r>
              <a:rPr lang="en-US" sz="2400" dirty="0"/>
              <a:t>- Change</a:t>
            </a:r>
          </a:p>
          <a:p>
            <a:r>
              <a:rPr lang="en-US" sz="2400" dirty="0"/>
              <a:t>- Live</a:t>
            </a:r>
          </a:p>
          <a:p>
            <a:r>
              <a:rPr lang="en-US" sz="2400" dirty="0"/>
              <a:t>- Dance</a:t>
            </a:r>
          </a:p>
        </p:txBody>
      </p:sp>
    </p:spTree>
    <p:extLst>
      <p:ext uri="{BB962C8B-B14F-4D97-AF65-F5344CB8AC3E}">
        <p14:creationId xmlns:p14="http://schemas.microsoft.com/office/powerpoint/2010/main" val="205548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754" y="614508"/>
            <a:ext cx="10515600" cy="1068820"/>
          </a:xfrm>
        </p:spPr>
        <p:txBody>
          <a:bodyPr>
            <a:normAutofit fontScale="90000"/>
          </a:bodyPr>
          <a:lstStyle/>
          <a:p>
            <a:r>
              <a:rPr lang="en-US" sz="5300" b="1" dirty="0"/>
              <a:t>Parts of speech</a:t>
            </a:r>
            <a:r>
              <a:rPr lang="en-US" dirty="0"/>
              <a:t/>
            </a:r>
            <a:br>
              <a:rPr lang="en-US" dirty="0"/>
            </a:br>
            <a:endParaRPr lang="en-US" dirty="0"/>
          </a:p>
        </p:txBody>
      </p:sp>
      <p:sp>
        <p:nvSpPr>
          <p:cNvPr id="3" name="Content Placeholder 2"/>
          <p:cNvSpPr>
            <a:spLocks noGrp="1"/>
          </p:cNvSpPr>
          <p:nvPr>
            <p:ph idx="1"/>
          </p:nvPr>
        </p:nvSpPr>
        <p:spPr>
          <a:xfrm>
            <a:off x="838200" y="1527464"/>
            <a:ext cx="10515600" cy="4649499"/>
          </a:xfrm>
        </p:spPr>
        <p:txBody>
          <a:bodyPr>
            <a:normAutofit/>
          </a:bodyPr>
          <a:lstStyle/>
          <a:p>
            <a:endParaRPr lang="en-US" sz="1600" dirty="0"/>
          </a:p>
          <a:p>
            <a:r>
              <a:rPr lang="en-US" sz="4000" dirty="0"/>
              <a:t>A group to which words are assigned in accordance to their syntactic function. </a:t>
            </a:r>
          </a:p>
          <a:p>
            <a:r>
              <a:rPr lang="en-US" sz="4000" dirty="0"/>
              <a:t>All languages have words as their building blocks. </a:t>
            </a:r>
          </a:p>
          <a:p>
            <a:r>
              <a:rPr lang="en-US" sz="4000" dirty="0"/>
              <a:t>All these words that build a language … English language included, can be grouped into eight different boxes known as parts of speech.</a:t>
            </a:r>
          </a:p>
        </p:txBody>
      </p:sp>
    </p:spTree>
    <p:extLst>
      <p:ext uri="{BB962C8B-B14F-4D97-AF65-F5344CB8AC3E}">
        <p14:creationId xmlns:p14="http://schemas.microsoft.com/office/powerpoint/2010/main" val="3125211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SENTENCES</a:t>
            </a:r>
            <a:endParaRPr lang="en-US" b="1" dirty="0"/>
          </a:p>
        </p:txBody>
      </p:sp>
      <p:sp>
        <p:nvSpPr>
          <p:cNvPr id="3" name="Content Placeholder 2"/>
          <p:cNvSpPr>
            <a:spLocks noGrp="1"/>
          </p:cNvSpPr>
          <p:nvPr>
            <p:ph idx="1"/>
          </p:nvPr>
        </p:nvSpPr>
        <p:spPr/>
        <p:txBody>
          <a:bodyPr/>
          <a:lstStyle/>
          <a:p>
            <a:pPr marL="457200" indent="-457200">
              <a:buFont typeface="+mj-lt"/>
              <a:buAutoNum type="arabicPeriod"/>
            </a:pPr>
            <a:r>
              <a:rPr lang="en-US" sz="3600" dirty="0" smtClean="0"/>
              <a:t>You </a:t>
            </a:r>
            <a:r>
              <a:rPr lang="en-US" sz="3600" dirty="0"/>
              <a:t>need to start the work immediately.</a:t>
            </a:r>
          </a:p>
          <a:p>
            <a:pPr marL="457200" indent="-457200">
              <a:buFont typeface="+mj-lt"/>
              <a:buAutoNum type="arabicPeriod"/>
            </a:pPr>
            <a:r>
              <a:rPr lang="en-US" sz="3600" dirty="0" smtClean="0"/>
              <a:t>Do </a:t>
            </a:r>
            <a:r>
              <a:rPr lang="en-US" sz="3600" dirty="0"/>
              <a:t>you think he will leave soon?</a:t>
            </a:r>
          </a:p>
          <a:p>
            <a:pPr marL="457200" indent="-457200">
              <a:buFont typeface="+mj-lt"/>
              <a:buAutoNum type="arabicPeriod"/>
            </a:pPr>
            <a:r>
              <a:rPr lang="en-US" sz="3600" dirty="0"/>
              <a:t>Please</a:t>
            </a:r>
            <a:r>
              <a:rPr lang="en-US" sz="3600" dirty="0" smtClean="0"/>
              <a:t> </a:t>
            </a:r>
            <a:r>
              <a:rPr lang="en-US" sz="3600" dirty="0"/>
              <a:t>change the lock.</a:t>
            </a:r>
          </a:p>
          <a:p>
            <a:pPr marL="457200" indent="-457200">
              <a:buFont typeface="+mj-lt"/>
              <a:buAutoNum type="arabicPeriod"/>
            </a:pPr>
            <a:r>
              <a:rPr lang="en-US" sz="3600" dirty="0" smtClean="0"/>
              <a:t>I </a:t>
            </a:r>
            <a:r>
              <a:rPr lang="en-US" sz="3600" dirty="0"/>
              <a:t>live with my parents in Lagos.</a:t>
            </a:r>
          </a:p>
          <a:p>
            <a:pPr marL="457200" indent="-457200">
              <a:buFont typeface="+mj-lt"/>
              <a:buAutoNum type="arabicPeriod"/>
            </a:pPr>
            <a:r>
              <a:rPr lang="en-US" sz="3600" dirty="0" smtClean="0"/>
              <a:t>The </a:t>
            </a:r>
            <a:r>
              <a:rPr lang="en-US" sz="3600" dirty="0"/>
              <a:t>girls will dance for me.</a:t>
            </a:r>
          </a:p>
          <a:p>
            <a:endParaRPr lang="en-US" dirty="0"/>
          </a:p>
        </p:txBody>
      </p:sp>
    </p:spTree>
    <p:extLst>
      <p:ext uri="{BB962C8B-B14F-4D97-AF65-F5344CB8AC3E}">
        <p14:creationId xmlns:p14="http://schemas.microsoft.com/office/powerpoint/2010/main" val="120670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VERBS</a:t>
            </a:r>
          </a:p>
        </p:txBody>
      </p:sp>
      <p:sp>
        <p:nvSpPr>
          <p:cNvPr id="3" name="Content Placeholder 2"/>
          <p:cNvSpPr>
            <a:spLocks noGrp="1"/>
          </p:cNvSpPr>
          <p:nvPr>
            <p:ph idx="1"/>
          </p:nvPr>
        </p:nvSpPr>
        <p:spPr/>
        <p:txBody>
          <a:bodyPr/>
          <a:lstStyle/>
          <a:p>
            <a:endParaRPr lang="en-US" dirty="0"/>
          </a:p>
          <a:p>
            <a:pPr>
              <a:buFont typeface="Wingdings" panose="05000000000000000000" pitchFamily="2" charset="2"/>
              <a:buChar char="v"/>
            </a:pPr>
            <a:r>
              <a:rPr lang="en-US" sz="4400" dirty="0" smtClean="0"/>
              <a:t>Action </a:t>
            </a:r>
            <a:r>
              <a:rPr lang="en-US" sz="4400" dirty="0"/>
              <a:t>verbs ( Which can be transitive or intransitive).</a:t>
            </a:r>
          </a:p>
          <a:p>
            <a:pPr>
              <a:buFont typeface="Wingdings" panose="05000000000000000000" pitchFamily="2" charset="2"/>
              <a:buChar char="v"/>
            </a:pPr>
            <a:r>
              <a:rPr lang="en-US" sz="4400" dirty="0" smtClean="0"/>
              <a:t>Modal </a:t>
            </a:r>
            <a:r>
              <a:rPr lang="en-US" sz="4400" dirty="0"/>
              <a:t>verbs (helping)</a:t>
            </a:r>
          </a:p>
          <a:p>
            <a:pPr>
              <a:buFont typeface="Wingdings" panose="05000000000000000000" pitchFamily="2" charset="2"/>
              <a:buChar char="v"/>
            </a:pPr>
            <a:r>
              <a:rPr lang="en-US" sz="4400" dirty="0" smtClean="0"/>
              <a:t>Auxiliary </a:t>
            </a:r>
            <a:r>
              <a:rPr lang="en-US" sz="4400" dirty="0"/>
              <a:t>verbs (Linking)</a:t>
            </a:r>
          </a:p>
          <a:p>
            <a:endParaRPr lang="en-US" dirty="0"/>
          </a:p>
        </p:txBody>
      </p:sp>
    </p:spTree>
    <p:extLst>
      <p:ext uri="{BB962C8B-B14F-4D97-AF65-F5344CB8AC3E}">
        <p14:creationId xmlns:p14="http://schemas.microsoft.com/office/powerpoint/2010/main" val="68455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 VERBS</a:t>
            </a:r>
          </a:p>
        </p:txBody>
      </p:sp>
      <p:sp>
        <p:nvSpPr>
          <p:cNvPr id="3" name="Content Placeholder 2"/>
          <p:cNvSpPr>
            <a:spLocks noGrp="1"/>
          </p:cNvSpPr>
          <p:nvPr>
            <p:ph idx="1"/>
          </p:nvPr>
        </p:nvSpPr>
        <p:spPr>
          <a:xfrm>
            <a:off x="631371" y="1747758"/>
            <a:ext cx="10776858" cy="4023360"/>
          </a:xfrm>
        </p:spPr>
        <p:txBody>
          <a:bodyPr>
            <a:noAutofit/>
          </a:bodyPr>
          <a:lstStyle/>
          <a:p>
            <a:r>
              <a:rPr lang="en-US" sz="2400" dirty="0" smtClean="0"/>
              <a:t>These </a:t>
            </a:r>
            <a:r>
              <a:rPr lang="en-US" sz="2400" dirty="0"/>
              <a:t>are verbs that specifically describe what the subject of the sentence is doing. These types of verbs carry a great deal if information in a sentence and serve to make the sentence complete.</a:t>
            </a:r>
          </a:p>
          <a:p>
            <a:r>
              <a:rPr lang="en-US" sz="2400" dirty="0"/>
              <a:t>Action verbs are in two forms;</a:t>
            </a:r>
          </a:p>
          <a:p>
            <a:r>
              <a:rPr lang="en-US" sz="2400" b="1" dirty="0"/>
              <a:t>A</a:t>
            </a:r>
            <a:r>
              <a:rPr lang="en-US" sz="2400" b="1" dirty="0" smtClean="0"/>
              <a:t>. </a:t>
            </a:r>
            <a:r>
              <a:rPr lang="en-US" sz="2400" b="1" dirty="0"/>
              <a:t>Transitive verbs:</a:t>
            </a:r>
            <a:r>
              <a:rPr lang="en-US" sz="2400" dirty="0"/>
              <a:t> These verbs show what the subject is doing to an object.</a:t>
            </a:r>
          </a:p>
          <a:p>
            <a:r>
              <a:rPr lang="en-US" sz="2400" dirty="0"/>
              <a:t>Examples</a:t>
            </a:r>
          </a:p>
          <a:p>
            <a:r>
              <a:rPr lang="en-US" sz="2400" dirty="0"/>
              <a:t>1. Aisha Poked John in the eye.</a:t>
            </a:r>
          </a:p>
          <a:p>
            <a:r>
              <a:rPr lang="en-US" sz="2400" dirty="0"/>
              <a:t>2. My dog ate the food quickly.</a:t>
            </a:r>
          </a:p>
          <a:p>
            <a:r>
              <a:rPr lang="en-US" sz="2400" dirty="0"/>
              <a:t>3. Why did your sister call my house.</a:t>
            </a:r>
          </a:p>
          <a:p>
            <a:r>
              <a:rPr lang="en-US" sz="2400" dirty="0"/>
              <a:t>4. </a:t>
            </a:r>
            <a:r>
              <a:rPr lang="en-US" sz="2400" dirty="0" err="1"/>
              <a:t>Larai</a:t>
            </a:r>
            <a:r>
              <a:rPr lang="en-US" sz="2400" dirty="0"/>
              <a:t> chose me to be her best friend.</a:t>
            </a:r>
            <a:endParaRPr lang="en-US" sz="2400" dirty="0"/>
          </a:p>
        </p:txBody>
      </p:sp>
    </p:spTree>
    <p:extLst>
      <p:ext uri="{BB962C8B-B14F-4D97-AF65-F5344CB8AC3E}">
        <p14:creationId xmlns:p14="http://schemas.microsoft.com/office/powerpoint/2010/main" val="1585852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a:t>
            </a:r>
            <a:r>
              <a:rPr lang="en-US" b="1" dirty="0"/>
              <a:t>Intransitive verbs</a:t>
            </a:r>
          </a:p>
        </p:txBody>
      </p:sp>
      <p:sp>
        <p:nvSpPr>
          <p:cNvPr id="3" name="Content Placeholder 2"/>
          <p:cNvSpPr>
            <a:spLocks noGrp="1"/>
          </p:cNvSpPr>
          <p:nvPr>
            <p:ph idx="1"/>
          </p:nvPr>
        </p:nvSpPr>
        <p:spPr/>
        <p:txBody>
          <a:bodyPr>
            <a:normAutofit lnSpcReduction="10000"/>
          </a:bodyPr>
          <a:lstStyle/>
          <a:p>
            <a:r>
              <a:rPr lang="en-US" sz="2400" dirty="0"/>
              <a:t>Transitive verbs are coupled with a direct object.</a:t>
            </a:r>
          </a:p>
          <a:p>
            <a:r>
              <a:rPr lang="en-US" sz="2400" dirty="0" smtClean="0"/>
              <a:t>These </a:t>
            </a:r>
            <a:r>
              <a:rPr lang="en-US" sz="2400" dirty="0"/>
              <a:t>verbs are action verbs that do not take a direct object; They do not act upon another noun or pronoun in the sentence. Intransitive verbs only describe something the subject of the sentence does.</a:t>
            </a:r>
          </a:p>
          <a:p>
            <a:r>
              <a:rPr lang="en-US" sz="2400" dirty="0"/>
              <a:t>EXAMPLES</a:t>
            </a:r>
          </a:p>
          <a:p>
            <a:r>
              <a:rPr lang="en-US" sz="2400" dirty="0"/>
              <a:t>1. Michael ran to the store.</a:t>
            </a:r>
          </a:p>
          <a:p>
            <a:r>
              <a:rPr lang="en-US" sz="2400" dirty="0"/>
              <a:t>2. Charles swam in the pool.</a:t>
            </a:r>
          </a:p>
          <a:p>
            <a:r>
              <a:rPr lang="en-US" sz="2400" dirty="0"/>
              <a:t>3. My dog barked.</a:t>
            </a:r>
          </a:p>
          <a:p>
            <a:r>
              <a:rPr lang="en-US" sz="2400" dirty="0"/>
              <a:t>4. The shoes fell into the lake.</a:t>
            </a:r>
          </a:p>
          <a:p>
            <a:endParaRPr lang="en-US" dirty="0"/>
          </a:p>
        </p:txBody>
      </p:sp>
    </p:spTree>
    <p:extLst>
      <p:ext uri="{BB962C8B-B14F-4D97-AF65-F5344CB8AC3E}">
        <p14:creationId xmlns:p14="http://schemas.microsoft.com/office/powerpoint/2010/main" val="4242159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MODAL </a:t>
            </a:r>
            <a:r>
              <a:rPr lang="en-US" b="1" dirty="0"/>
              <a:t>VERBS</a:t>
            </a:r>
          </a:p>
        </p:txBody>
      </p:sp>
      <p:sp>
        <p:nvSpPr>
          <p:cNvPr id="3" name="Content Placeholder 2"/>
          <p:cNvSpPr>
            <a:spLocks noGrp="1"/>
          </p:cNvSpPr>
          <p:nvPr>
            <p:ph idx="1"/>
          </p:nvPr>
        </p:nvSpPr>
        <p:spPr/>
        <p:txBody>
          <a:bodyPr>
            <a:normAutofit lnSpcReduction="10000"/>
          </a:bodyPr>
          <a:lstStyle/>
          <a:p>
            <a:r>
              <a:rPr lang="en-US" sz="4000" dirty="0" smtClean="0"/>
              <a:t>These </a:t>
            </a:r>
            <a:r>
              <a:rPr lang="en-US" sz="4000" dirty="0"/>
              <a:t>kind of verbs are used to indicate modality, that is, Likelihood, ability, permission, request, capacity, suggestions, order, obligation or advice.</a:t>
            </a:r>
          </a:p>
          <a:p>
            <a:r>
              <a:rPr lang="en-US" sz="4000" dirty="0"/>
              <a:t>There are ten common modal verbs and they are; can, could, will, would, shall, should, may, might, must and ought.</a:t>
            </a:r>
          </a:p>
          <a:p>
            <a:endParaRPr lang="en-US" dirty="0"/>
          </a:p>
        </p:txBody>
      </p:sp>
    </p:spTree>
    <p:extLst>
      <p:ext uri="{BB962C8B-B14F-4D97-AF65-F5344CB8AC3E}">
        <p14:creationId xmlns:p14="http://schemas.microsoft.com/office/powerpoint/2010/main" val="3672782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AUXILIARY </a:t>
            </a:r>
            <a:r>
              <a:rPr lang="en-US" b="1" dirty="0"/>
              <a:t>VERBS</a:t>
            </a:r>
          </a:p>
        </p:txBody>
      </p:sp>
      <p:sp>
        <p:nvSpPr>
          <p:cNvPr id="3" name="Content Placeholder 2"/>
          <p:cNvSpPr>
            <a:spLocks noGrp="1"/>
          </p:cNvSpPr>
          <p:nvPr>
            <p:ph idx="1"/>
          </p:nvPr>
        </p:nvSpPr>
        <p:spPr/>
        <p:txBody>
          <a:bodyPr>
            <a:normAutofit/>
          </a:bodyPr>
          <a:lstStyle/>
          <a:p>
            <a:r>
              <a:rPr lang="en-US" sz="4400" dirty="0" smtClean="0"/>
              <a:t>An </a:t>
            </a:r>
            <a:r>
              <a:rPr lang="en-US" sz="4400" dirty="0"/>
              <a:t>auxiliary verb is a verb that describes the subject by connecting it to a predicate noun.</a:t>
            </a:r>
          </a:p>
          <a:p>
            <a:r>
              <a:rPr lang="en-US" sz="4400" dirty="0"/>
              <a:t>Examples;</a:t>
            </a:r>
          </a:p>
          <a:p>
            <a:r>
              <a:rPr lang="en-US" sz="4400" dirty="0"/>
              <a:t>Am, is, are, was, were, be.</a:t>
            </a:r>
          </a:p>
          <a:p>
            <a:endParaRPr lang="en-US" sz="4400" dirty="0"/>
          </a:p>
        </p:txBody>
      </p:sp>
    </p:spTree>
    <p:extLst>
      <p:ext uri="{BB962C8B-B14F-4D97-AF65-F5344CB8AC3E}">
        <p14:creationId xmlns:p14="http://schemas.microsoft.com/office/powerpoint/2010/main" val="566008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SENTENCES</a:t>
            </a:r>
            <a:br>
              <a:rPr lang="en-US" b="1" dirty="0"/>
            </a:br>
            <a:endParaRPr lang="en-US" b="1" dirty="0"/>
          </a:p>
        </p:txBody>
      </p:sp>
      <p:sp>
        <p:nvSpPr>
          <p:cNvPr id="3" name="Content Placeholder 2"/>
          <p:cNvSpPr>
            <a:spLocks noGrp="1"/>
          </p:cNvSpPr>
          <p:nvPr>
            <p:ph idx="1"/>
          </p:nvPr>
        </p:nvSpPr>
        <p:spPr/>
        <p:txBody>
          <a:bodyPr/>
          <a:lstStyle/>
          <a:p>
            <a:r>
              <a:rPr lang="en-US" sz="3600" dirty="0" smtClean="0"/>
              <a:t>1</a:t>
            </a:r>
            <a:r>
              <a:rPr lang="en-US" sz="3600" dirty="0"/>
              <a:t>. I am sorry for what </a:t>
            </a:r>
            <a:r>
              <a:rPr lang="en-US" sz="3600" dirty="0" err="1"/>
              <a:t>i</a:t>
            </a:r>
            <a:r>
              <a:rPr lang="en-US" sz="3600" dirty="0"/>
              <a:t> have done.</a:t>
            </a:r>
          </a:p>
          <a:p>
            <a:r>
              <a:rPr lang="en-US" sz="3600" dirty="0"/>
              <a:t>2. He is a great all-round player.</a:t>
            </a:r>
          </a:p>
          <a:p>
            <a:r>
              <a:rPr lang="en-US" sz="3600" dirty="0"/>
              <a:t>3. You are never to old to learn.</a:t>
            </a:r>
          </a:p>
          <a:p>
            <a:r>
              <a:rPr lang="en-US" sz="3600" dirty="0"/>
              <a:t>4. He was elected by the majority.</a:t>
            </a:r>
          </a:p>
          <a:p>
            <a:r>
              <a:rPr lang="en-US" sz="3600" dirty="0"/>
              <a:t>5. The children were playing with the ball.</a:t>
            </a:r>
          </a:p>
          <a:p>
            <a:r>
              <a:rPr lang="en-US" sz="3600" dirty="0"/>
              <a:t>6. The music will be played by 6pm tomorrow.</a:t>
            </a:r>
          </a:p>
          <a:p>
            <a:endParaRPr lang="en-US" dirty="0"/>
          </a:p>
        </p:txBody>
      </p:sp>
    </p:spTree>
    <p:extLst>
      <p:ext uri="{BB962C8B-B14F-4D97-AF65-F5344CB8AC3E}">
        <p14:creationId xmlns:p14="http://schemas.microsoft.com/office/powerpoint/2010/main" val="1700243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auxiliary verbs are:</a:t>
            </a:r>
            <a:endParaRPr lang="en-US" b="1" dirty="0"/>
          </a:p>
        </p:txBody>
      </p:sp>
      <p:sp>
        <p:nvSpPr>
          <p:cNvPr id="3" name="Content Placeholder 2"/>
          <p:cNvSpPr>
            <a:spLocks noGrp="1"/>
          </p:cNvSpPr>
          <p:nvPr>
            <p:ph idx="1"/>
          </p:nvPr>
        </p:nvSpPr>
        <p:spPr>
          <a:xfrm>
            <a:off x="1097280" y="1845734"/>
            <a:ext cx="10058400" cy="4391780"/>
          </a:xfrm>
        </p:spPr>
        <p:txBody>
          <a:bodyPr>
            <a:normAutofit fontScale="77500" lnSpcReduction="20000"/>
          </a:bodyPr>
          <a:lstStyle/>
          <a:p>
            <a:r>
              <a:rPr lang="en-US" sz="3100" dirty="0" smtClean="0"/>
              <a:t>Been</a:t>
            </a:r>
            <a:r>
              <a:rPr lang="en-US" sz="3100" dirty="0"/>
              <a:t>, will, has, have, had, do, does, did.</a:t>
            </a:r>
          </a:p>
          <a:p>
            <a:r>
              <a:rPr lang="en-US" sz="3100" dirty="0"/>
              <a:t>EXAMPLES</a:t>
            </a:r>
          </a:p>
          <a:p>
            <a:r>
              <a:rPr lang="en-US" sz="3100" dirty="0"/>
              <a:t>1. The lady has been divorced</a:t>
            </a:r>
          </a:p>
          <a:p>
            <a:r>
              <a:rPr lang="en-US" sz="3100" dirty="0"/>
              <a:t>2. He will not play hockey today</a:t>
            </a:r>
          </a:p>
          <a:p>
            <a:r>
              <a:rPr lang="en-US" sz="3100" dirty="0"/>
              <a:t>3. He has bought some oranges</a:t>
            </a:r>
          </a:p>
          <a:p>
            <a:r>
              <a:rPr lang="en-US" sz="3100" dirty="0"/>
              <a:t>4. Our guest have arrived</a:t>
            </a:r>
          </a:p>
          <a:p>
            <a:r>
              <a:rPr lang="en-US" sz="3100" dirty="0"/>
              <a:t>5. I have not seen him for 14 days</a:t>
            </a:r>
          </a:p>
          <a:p>
            <a:r>
              <a:rPr lang="en-US" sz="3100" dirty="0"/>
              <a:t>6. I do not feel reading tonight</a:t>
            </a:r>
          </a:p>
          <a:p>
            <a:r>
              <a:rPr lang="en-US" sz="3100" dirty="0"/>
              <a:t>7. Does your Job fulfill your expectations?</a:t>
            </a:r>
          </a:p>
          <a:p>
            <a:r>
              <a:rPr lang="en-US" sz="3100" dirty="0"/>
              <a:t>8. Did you have a nice break?</a:t>
            </a:r>
          </a:p>
          <a:p>
            <a:endParaRPr lang="en-US" dirty="0"/>
          </a:p>
        </p:txBody>
      </p:sp>
    </p:spTree>
    <p:extLst>
      <p:ext uri="{BB962C8B-B14F-4D97-AF65-F5344CB8AC3E}">
        <p14:creationId xmlns:p14="http://schemas.microsoft.com/office/powerpoint/2010/main" val="3418569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ADJECTIVES</a:t>
            </a:r>
          </a:p>
        </p:txBody>
      </p:sp>
      <p:sp>
        <p:nvSpPr>
          <p:cNvPr id="3" name="Content Placeholder 2"/>
          <p:cNvSpPr>
            <a:spLocks noGrp="1"/>
          </p:cNvSpPr>
          <p:nvPr>
            <p:ph idx="1"/>
          </p:nvPr>
        </p:nvSpPr>
        <p:spPr/>
        <p:txBody>
          <a:bodyPr numCol="2">
            <a:normAutofit fontScale="92500" lnSpcReduction="20000"/>
          </a:bodyPr>
          <a:lstStyle/>
          <a:p>
            <a:r>
              <a:rPr lang="en-US" sz="2800" dirty="0" smtClean="0"/>
              <a:t>These </a:t>
            </a:r>
            <a:r>
              <a:rPr lang="en-US" sz="2800" dirty="0"/>
              <a:t>are words that are used to describe (modify) nouns or pronouns.</a:t>
            </a:r>
          </a:p>
          <a:p>
            <a:r>
              <a:rPr lang="en-US" sz="2800" dirty="0"/>
              <a:t>EXAMPLES: red, happy, quick, tall, fat.</a:t>
            </a:r>
          </a:p>
          <a:p>
            <a:r>
              <a:rPr lang="en-US" sz="2800" dirty="0"/>
              <a:t>- A red hat.</a:t>
            </a:r>
          </a:p>
          <a:p>
            <a:r>
              <a:rPr lang="en-US" sz="2800" dirty="0"/>
              <a:t>- A happy child.</a:t>
            </a:r>
          </a:p>
          <a:p>
            <a:r>
              <a:rPr lang="en-US" sz="2800" dirty="0"/>
              <a:t>- A tall boy.</a:t>
            </a:r>
          </a:p>
          <a:p>
            <a:r>
              <a:rPr lang="en-US" sz="2800" dirty="0"/>
              <a:t>- A fat woman.</a:t>
            </a:r>
          </a:p>
          <a:p>
            <a:endParaRPr lang="en-US" sz="2800" dirty="0" smtClean="0"/>
          </a:p>
          <a:p>
            <a:r>
              <a:rPr lang="en-US" sz="2800" dirty="0" smtClean="0"/>
              <a:t>Generally </a:t>
            </a:r>
            <a:r>
              <a:rPr lang="en-US" sz="2800" dirty="0"/>
              <a:t>the common adjectives order used in the English language are;</a:t>
            </a:r>
          </a:p>
          <a:p>
            <a:r>
              <a:rPr lang="en-US" sz="2800" dirty="0"/>
              <a:t>- Quantity (number)</a:t>
            </a:r>
          </a:p>
          <a:p>
            <a:r>
              <a:rPr lang="en-US" sz="2800" dirty="0"/>
              <a:t>- Quality (good worth)</a:t>
            </a:r>
          </a:p>
          <a:p>
            <a:r>
              <a:rPr lang="en-US" sz="2800" dirty="0"/>
              <a:t>- Size</a:t>
            </a:r>
          </a:p>
          <a:p>
            <a:r>
              <a:rPr lang="en-US" sz="2800" dirty="0"/>
              <a:t>- age</a:t>
            </a:r>
          </a:p>
          <a:p>
            <a:r>
              <a:rPr lang="en-US" sz="2800" dirty="0"/>
              <a:t>- shape</a:t>
            </a:r>
          </a:p>
          <a:p>
            <a:r>
              <a:rPr lang="en-US" sz="2800" dirty="0"/>
              <a:t>- </a:t>
            </a:r>
            <a:r>
              <a:rPr lang="en-US" sz="2800" dirty="0" err="1"/>
              <a:t>colour</a:t>
            </a:r>
            <a:endParaRPr lang="en-US" sz="2800" dirty="0"/>
          </a:p>
          <a:p>
            <a:endParaRPr lang="en-US" dirty="0"/>
          </a:p>
        </p:txBody>
      </p:sp>
      <p:cxnSp>
        <p:nvCxnSpPr>
          <p:cNvPr id="5" name="Straight Connector 4"/>
          <p:cNvCxnSpPr/>
          <p:nvPr/>
        </p:nvCxnSpPr>
        <p:spPr>
          <a:xfrm>
            <a:off x="5845629" y="1839686"/>
            <a:ext cx="32657" cy="403860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36815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in sentences</a:t>
            </a:r>
            <a:r>
              <a:rPr lang="en-US" dirty="0"/>
              <a:t/>
            </a:r>
            <a:br>
              <a:rPr lang="en-US" dirty="0"/>
            </a:br>
            <a:endParaRPr lang="en-US" dirty="0"/>
          </a:p>
        </p:txBody>
      </p:sp>
      <p:sp>
        <p:nvSpPr>
          <p:cNvPr id="3" name="Content Placeholder 2"/>
          <p:cNvSpPr>
            <a:spLocks noGrp="1"/>
          </p:cNvSpPr>
          <p:nvPr>
            <p:ph idx="1"/>
          </p:nvPr>
        </p:nvSpPr>
        <p:spPr>
          <a:xfrm>
            <a:off x="1097280" y="1737359"/>
            <a:ext cx="10058400" cy="4489269"/>
          </a:xfrm>
        </p:spPr>
        <p:txBody>
          <a:bodyPr>
            <a:normAutofit fontScale="92500" lnSpcReduction="10000"/>
          </a:bodyPr>
          <a:lstStyle/>
          <a:p>
            <a:r>
              <a:rPr lang="en-US" sz="2800" dirty="0" smtClean="0"/>
              <a:t>1</a:t>
            </a:r>
            <a:r>
              <a:rPr lang="en-US" sz="2800" dirty="0"/>
              <a:t>. Rose lives in a quality house</a:t>
            </a:r>
          </a:p>
          <a:p>
            <a:r>
              <a:rPr lang="en-US" sz="2800" dirty="0"/>
              <a:t>2. </a:t>
            </a:r>
            <a:r>
              <a:rPr lang="en-US" sz="2800" dirty="0" err="1"/>
              <a:t>Adamu</a:t>
            </a:r>
            <a:r>
              <a:rPr lang="en-US" sz="2800" dirty="0"/>
              <a:t> is wearing a sleeveless shirt today</a:t>
            </a:r>
          </a:p>
          <a:p>
            <a:r>
              <a:rPr lang="en-US" sz="2800" dirty="0"/>
              <a:t>3. Henry writes meaningless letters</a:t>
            </a:r>
          </a:p>
          <a:p>
            <a:r>
              <a:rPr lang="en-US" sz="2800" dirty="0"/>
              <a:t>4. Ben is an adorable baby</a:t>
            </a:r>
          </a:p>
          <a:p>
            <a:r>
              <a:rPr lang="en-US" sz="2800" dirty="0"/>
              <a:t>5. Linda's hair is gorgeous</a:t>
            </a:r>
          </a:p>
          <a:p>
            <a:r>
              <a:rPr lang="en-US" sz="2800" dirty="0"/>
              <a:t>6. Victor is ten years old</a:t>
            </a:r>
          </a:p>
          <a:p>
            <a:r>
              <a:rPr lang="en-US" sz="2800" dirty="0"/>
              <a:t>7. </a:t>
            </a:r>
            <a:r>
              <a:rPr lang="en-US" sz="2800" dirty="0" err="1"/>
              <a:t>Mairo</a:t>
            </a:r>
            <a:r>
              <a:rPr lang="en-US" sz="2800" dirty="0"/>
              <a:t> bought several bags of rice</a:t>
            </a:r>
          </a:p>
          <a:p>
            <a:r>
              <a:rPr lang="en-US" sz="2800" dirty="0"/>
              <a:t>8. Mercy gave me a few oranges</a:t>
            </a:r>
          </a:p>
          <a:p>
            <a:r>
              <a:rPr lang="en-US" sz="2800" dirty="0"/>
              <a:t>9. </a:t>
            </a:r>
            <a:r>
              <a:rPr lang="en-US" sz="2800" dirty="0" err="1"/>
              <a:t>Iro</a:t>
            </a:r>
            <a:r>
              <a:rPr lang="en-US" sz="2800" dirty="0"/>
              <a:t> and </a:t>
            </a:r>
            <a:r>
              <a:rPr lang="en-US" sz="2800" dirty="0" err="1"/>
              <a:t>I</a:t>
            </a:r>
            <a:r>
              <a:rPr lang="en-US" sz="2800" dirty="0" err="1" smtClean="0"/>
              <a:t>bro</a:t>
            </a:r>
            <a:r>
              <a:rPr lang="en-US" sz="2800" dirty="0" smtClean="0"/>
              <a:t> </a:t>
            </a:r>
            <a:r>
              <a:rPr lang="en-US" sz="2800" dirty="0"/>
              <a:t>sat on the round table</a:t>
            </a:r>
          </a:p>
          <a:p>
            <a:endParaRPr lang="en-US" dirty="0"/>
          </a:p>
        </p:txBody>
      </p:sp>
    </p:spTree>
    <p:extLst>
      <p:ext uri="{BB962C8B-B14F-4D97-AF65-F5344CB8AC3E}">
        <p14:creationId xmlns:p14="http://schemas.microsoft.com/office/powerpoint/2010/main" val="210953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058400" cy="1450757"/>
          </a:xfrm>
        </p:spPr>
        <p:txBody>
          <a:bodyPr>
            <a:normAutofit/>
          </a:bodyPr>
          <a:lstStyle/>
          <a:p>
            <a:r>
              <a:rPr lang="en-US" sz="4800" b="1" dirty="0"/>
              <a:t>Parts of speech (</a:t>
            </a:r>
            <a:r>
              <a:rPr lang="en-US" sz="4800" b="1" dirty="0" err="1"/>
              <a:t>Cont</a:t>
            </a:r>
            <a:r>
              <a:rPr lang="en-US" sz="4800" b="1" dirty="0"/>
              <a:t>)</a:t>
            </a:r>
          </a:p>
        </p:txBody>
      </p:sp>
      <p:sp>
        <p:nvSpPr>
          <p:cNvPr id="3" name="Content Placeholder 2"/>
          <p:cNvSpPr>
            <a:spLocks noGrp="1"/>
          </p:cNvSpPr>
          <p:nvPr>
            <p:ph idx="1"/>
          </p:nvPr>
        </p:nvSpPr>
        <p:spPr>
          <a:xfrm>
            <a:off x="838200" y="1690688"/>
            <a:ext cx="10515600" cy="4336039"/>
          </a:xfrm>
        </p:spPr>
        <p:txBody>
          <a:bodyPr>
            <a:noAutofit/>
          </a:bodyPr>
          <a:lstStyle/>
          <a:p>
            <a:r>
              <a:rPr lang="en-US" sz="2800" b="1" dirty="0"/>
              <a:t>Noun</a:t>
            </a:r>
            <a:r>
              <a:rPr lang="en-US" sz="2800" dirty="0"/>
              <a:t>    Abdul, Kaduna, lion, judgment, table</a:t>
            </a:r>
          </a:p>
          <a:p>
            <a:r>
              <a:rPr lang="en-US" sz="2800" b="1" dirty="0"/>
              <a:t>Pronoun</a:t>
            </a:r>
            <a:r>
              <a:rPr lang="en-US" sz="2800" dirty="0"/>
              <a:t>   He, she, it, him, her, his</a:t>
            </a:r>
          </a:p>
          <a:p>
            <a:r>
              <a:rPr lang="en-US" sz="2800" b="1" dirty="0"/>
              <a:t>Adjective</a:t>
            </a:r>
            <a:r>
              <a:rPr lang="en-US" sz="2800" dirty="0"/>
              <a:t>   kind, fool, beautiful, rich, blind</a:t>
            </a:r>
          </a:p>
          <a:p>
            <a:r>
              <a:rPr lang="en-US" sz="2800" b="1" dirty="0"/>
              <a:t>Determiner</a:t>
            </a:r>
            <a:r>
              <a:rPr lang="en-US" sz="2800" dirty="0"/>
              <a:t>  the, a, an</a:t>
            </a:r>
          </a:p>
          <a:p>
            <a:r>
              <a:rPr lang="en-US" sz="2800" b="1" dirty="0"/>
              <a:t>Verb</a:t>
            </a:r>
            <a:r>
              <a:rPr lang="en-US" sz="2800" dirty="0"/>
              <a:t> went, slapped, pushed, jumped </a:t>
            </a:r>
          </a:p>
          <a:p>
            <a:r>
              <a:rPr lang="en-US" sz="2800" b="1" dirty="0"/>
              <a:t>Adverb</a:t>
            </a:r>
            <a:r>
              <a:rPr lang="en-US" sz="2800" dirty="0"/>
              <a:t>     quickly, slowly, quietly, smartly, briefly</a:t>
            </a:r>
          </a:p>
          <a:p>
            <a:r>
              <a:rPr lang="en-US" sz="2800" b="1" dirty="0"/>
              <a:t>Preposition</a:t>
            </a:r>
            <a:r>
              <a:rPr lang="en-US" sz="2800" dirty="0"/>
              <a:t>     on, in, under, beside, between, behind    </a:t>
            </a:r>
          </a:p>
          <a:p>
            <a:r>
              <a:rPr lang="en-US" sz="2800" b="1" dirty="0"/>
              <a:t>Conjunction</a:t>
            </a:r>
            <a:r>
              <a:rPr lang="en-US" sz="2800" dirty="0"/>
              <a:t>   and, while, unless, yet, although, because</a:t>
            </a:r>
          </a:p>
        </p:txBody>
      </p:sp>
    </p:spTree>
    <p:extLst>
      <p:ext uri="{BB962C8B-B14F-4D97-AF65-F5344CB8AC3E}">
        <p14:creationId xmlns:p14="http://schemas.microsoft.com/office/powerpoint/2010/main" val="300045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b="1" dirty="0"/>
              <a:t>Noun:</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r>
              <a:rPr lang="en-US" sz="4000" dirty="0"/>
              <a:t>Nouns are naming words. It is not enough to simply define them as we have in the past as ‘the names of persons, animals, places or things’. the noun is more than these as there are hosts of other words that are not the categories stated and yet are nouns such as</a:t>
            </a:r>
          </a:p>
        </p:txBody>
      </p:sp>
    </p:spTree>
    <p:extLst>
      <p:ext uri="{BB962C8B-B14F-4D97-AF65-F5344CB8AC3E}">
        <p14:creationId xmlns:p14="http://schemas.microsoft.com/office/powerpoint/2010/main" val="165097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Noun: (</a:t>
            </a:r>
            <a:r>
              <a:rPr lang="en-US" sz="5400" b="1" dirty="0" err="1"/>
              <a:t>Cont</a:t>
            </a:r>
            <a:r>
              <a:rPr lang="en-US" sz="5400" b="1" dirty="0"/>
              <a:t>)</a:t>
            </a:r>
          </a:p>
        </p:txBody>
      </p:sp>
      <p:sp>
        <p:nvSpPr>
          <p:cNvPr id="3" name="Content Placeholder 2"/>
          <p:cNvSpPr>
            <a:spLocks noGrp="1"/>
          </p:cNvSpPr>
          <p:nvPr>
            <p:ph idx="1"/>
          </p:nvPr>
        </p:nvSpPr>
        <p:spPr/>
        <p:txBody>
          <a:bodyPr numCol="2">
            <a:normAutofit fontScale="92500" lnSpcReduction="10000"/>
          </a:bodyPr>
          <a:lstStyle/>
          <a:p>
            <a:r>
              <a:rPr lang="en-US" sz="3600" dirty="0"/>
              <a:t>Judgment</a:t>
            </a:r>
          </a:p>
          <a:p>
            <a:r>
              <a:rPr lang="en-US" sz="3600" dirty="0"/>
              <a:t>Nation</a:t>
            </a:r>
          </a:p>
          <a:p>
            <a:r>
              <a:rPr lang="en-US" sz="3600" dirty="0"/>
              <a:t>Intention </a:t>
            </a:r>
          </a:p>
          <a:p>
            <a:r>
              <a:rPr lang="en-US" sz="3600" dirty="0"/>
              <a:t>Ability</a:t>
            </a:r>
          </a:p>
          <a:p>
            <a:r>
              <a:rPr lang="en-US" sz="3600" dirty="0"/>
              <a:t>Adoration</a:t>
            </a:r>
          </a:p>
          <a:p>
            <a:r>
              <a:rPr lang="en-US" sz="3600" dirty="0"/>
              <a:t>Advantage</a:t>
            </a:r>
          </a:p>
          <a:p>
            <a:r>
              <a:rPr lang="en-US" sz="3600" dirty="0"/>
              <a:t>Death</a:t>
            </a:r>
          </a:p>
          <a:p>
            <a:r>
              <a:rPr lang="en-US" sz="3600" dirty="0"/>
              <a:t>Dishonesty</a:t>
            </a:r>
          </a:p>
          <a:p>
            <a:r>
              <a:rPr lang="en-US" sz="3600" dirty="0"/>
              <a:t>Divorce</a:t>
            </a:r>
          </a:p>
          <a:p>
            <a:r>
              <a:rPr lang="en-US" sz="3600" dirty="0"/>
              <a:t>Dream</a:t>
            </a:r>
          </a:p>
          <a:p>
            <a:r>
              <a:rPr lang="en-US" sz="3600" dirty="0"/>
              <a:t>Friendship</a:t>
            </a:r>
          </a:p>
          <a:p>
            <a:r>
              <a:rPr lang="en-US" sz="3600" dirty="0"/>
              <a:t>Loneliness</a:t>
            </a:r>
          </a:p>
          <a:p>
            <a:r>
              <a:rPr lang="en-US" sz="3600" dirty="0"/>
              <a:t>Sleep</a:t>
            </a:r>
          </a:p>
          <a:p>
            <a:endParaRPr lang="en-US" dirty="0"/>
          </a:p>
        </p:txBody>
      </p:sp>
    </p:spTree>
    <p:extLst>
      <p:ext uri="{BB962C8B-B14F-4D97-AF65-F5344CB8AC3E}">
        <p14:creationId xmlns:p14="http://schemas.microsoft.com/office/powerpoint/2010/main" val="278310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Kinds of Nouns</a:t>
            </a:r>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a:t>There are different kinds of nouns ranging from;</a:t>
            </a:r>
          </a:p>
          <a:p>
            <a:r>
              <a:rPr lang="en-US" sz="3600" dirty="0"/>
              <a:t>Proper noun </a:t>
            </a:r>
          </a:p>
          <a:p>
            <a:r>
              <a:rPr lang="en-US" sz="3600" dirty="0"/>
              <a:t>Abstract noun</a:t>
            </a:r>
          </a:p>
          <a:p>
            <a:r>
              <a:rPr lang="en-US" sz="3600" dirty="0"/>
              <a:t>Common noun</a:t>
            </a:r>
          </a:p>
          <a:p>
            <a:r>
              <a:rPr lang="en-US" sz="3600" dirty="0"/>
              <a:t>Collective noun</a:t>
            </a:r>
          </a:p>
          <a:p>
            <a:r>
              <a:rPr lang="en-US" sz="3600" dirty="0"/>
              <a:t>Concrete noun</a:t>
            </a:r>
          </a:p>
          <a:p>
            <a:r>
              <a:rPr lang="en-US" sz="3600" dirty="0"/>
              <a:t>Countable and uncountable noun</a:t>
            </a:r>
          </a:p>
        </p:txBody>
      </p:sp>
    </p:spTree>
    <p:extLst>
      <p:ext uri="{BB962C8B-B14F-4D97-AF65-F5344CB8AC3E}">
        <p14:creationId xmlns:p14="http://schemas.microsoft.com/office/powerpoint/2010/main" val="358241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Functions of Nouns</a:t>
            </a:r>
          </a:p>
        </p:txBody>
      </p:sp>
      <p:sp>
        <p:nvSpPr>
          <p:cNvPr id="3" name="Content Placeholder 2"/>
          <p:cNvSpPr>
            <a:spLocks noGrp="1"/>
          </p:cNvSpPr>
          <p:nvPr>
            <p:ph idx="1"/>
          </p:nvPr>
        </p:nvSpPr>
        <p:spPr/>
        <p:txBody>
          <a:bodyPr>
            <a:noAutofit/>
          </a:bodyPr>
          <a:lstStyle/>
          <a:p>
            <a:pPr marL="0" indent="0">
              <a:buNone/>
            </a:pPr>
            <a:r>
              <a:rPr lang="en-US" sz="2800" dirty="0"/>
              <a:t>While these are the different kinds of nouns we have, their functions is what concerns us the most. Nouns can function as;</a:t>
            </a:r>
          </a:p>
          <a:p>
            <a:r>
              <a:rPr lang="en-US" sz="2800" dirty="0"/>
              <a:t>Along with pronouns, nouns can function as the subject of a sentence</a:t>
            </a:r>
          </a:p>
          <a:p>
            <a:r>
              <a:rPr lang="en-US" sz="2800" dirty="0"/>
              <a:t>They can function as the object of a verb </a:t>
            </a:r>
          </a:p>
          <a:p>
            <a:r>
              <a:rPr lang="en-US" sz="2800" dirty="0"/>
              <a:t>They can function as an indirect object of a verb </a:t>
            </a:r>
          </a:p>
          <a:p>
            <a:r>
              <a:rPr lang="en-US" sz="2800" dirty="0"/>
              <a:t>They can function as the object of a preposition</a:t>
            </a:r>
          </a:p>
          <a:p>
            <a:r>
              <a:rPr lang="en-US" sz="2800" dirty="0"/>
              <a:t>They can also function as the complement of the subject</a:t>
            </a:r>
          </a:p>
        </p:txBody>
      </p:sp>
    </p:spTree>
    <p:extLst>
      <p:ext uri="{BB962C8B-B14F-4D97-AF65-F5344CB8AC3E}">
        <p14:creationId xmlns:p14="http://schemas.microsoft.com/office/powerpoint/2010/main" val="216744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b="1" dirty="0"/>
              <a:t>Examples of Nouns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sz="4000" dirty="0"/>
              <a:t>A)  </a:t>
            </a:r>
            <a:r>
              <a:rPr lang="en-US" sz="4000" b="1" dirty="0" err="1"/>
              <a:t>Ladi</a:t>
            </a:r>
            <a:r>
              <a:rPr lang="en-US" sz="4000" dirty="0"/>
              <a:t> went to school yesterday (noun as subject)</a:t>
            </a:r>
          </a:p>
          <a:p>
            <a:r>
              <a:rPr lang="en-US" sz="4000" dirty="0"/>
              <a:t>B) </a:t>
            </a:r>
            <a:r>
              <a:rPr lang="en-US" sz="4000" dirty="0" err="1"/>
              <a:t>Ladi</a:t>
            </a:r>
            <a:r>
              <a:rPr lang="en-US" sz="4000" dirty="0"/>
              <a:t> bought </a:t>
            </a:r>
            <a:r>
              <a:rPr lang="en-US" sz="4000" b="1" dirty="0"/>
              <a:t>her father</a:t>
            </a:r>
            <a:r>
              <a:rPr lang="en-US" sz="4000" dirty="0"/>
              <a:t> a car (indirect object)</a:t>
            </a:r>
          </a:p>
          <a:p>
            <a:r>
              <a:rPr lang="en-US" sz="4000" dirty="0"/>
              <a:t>C) He bought his mother </a:t>
            </a:r>
            <a:r>
              <a:rPr lang="en-US" sz="4000" b="1" dirty="0"/>
              <a:t>a house </a:t>
            </a:r>
            <a:r>
              <a:rPr lang="en-US" sz="4000" dirty="0"/>
              <a:t>(direct object)</a:t>
            </a:r>
          </a:p>
          <a:p>
            <a:r>
              <a:rPr lang="en-US" sz="4000" dirty="0"/>
              <a:t>D)  Abdul is in </a:t>
            </a:r>
            <a:r>
              <a:rPr lang="en-US" sz="4000" b="1" dirty="0"/>
              <a:t>school </a:t>
            </a:r>
            <a:r>
              <a:rPr lang="en-US" sz="4000" dirty="0"/>
              <a:t>(object of a preposition)</a:t>
            </a:r>
          </a:p>
          <a:p>
            <a:r>
              <a:rPr lang="en-US" sz="4000" dirty="0"/>
              <a:t>E) James is a </a:t>
            </a:r>
            <a:r>
              <a:rPr lang="en-US" sz="4000" b="1" dirty="0"/>
              <a:t>docto</a:t>
            </a:r>
            <a:r>
              <a:rPr lang="en-US" sz="4000" dirty="0"/>
              <a:t>r (complement of the subject)</a:t>
            </a:r>
          </a:p>
          <a:p>
            <a:endParaRPr lang="en-US" dirty="0"/>
          </a:p>
        </p:txBody>
      </p:sp>
    </p:spTree>
    <p:extLst>
      <p:ext uri="{BB962C8B-B14F-4D97-AF65-F5344CB8AC3E}">
        <p14:creationId xmlns:p14="http://schemas.microsoft.com/office/powerpoint/2010/main" val="230712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Assignment</a:t>
            </a:r>
          </a:p>
        </p:txBody>
      </p:sp>
      <p:sp>
        <p:nvSpPr>
          <p:cNvPr id="3" name="Content Placeholder 2"/>
          <p:cNvSpPr>
            <a:spLocks noGrp="1"/>
          </p:cNvSpPr>
          <p:nvPr>
            <p:ph idx="1"/>
          </p:nvPr>
        </p:nvSpPr>
        <p:spPr/>
        <p:txBody>
          <a:bodyPr>
            <a:normAutofit/>
          </a:bodyPr>
          <a:lstStyle/>
          <a:p>
            <a:pPr marL="0" indent="0">
              <a:buNone/>
            </a:pPr>
            <a:r>
              <a:rPr lang="en-US" sz="3200" dirty="0"/>
              <a:t>State the grammatical function of the underlined nouns</a:t>
            </a:r>
          </a:p>
          <a:p>
            <a:pPr marL="457200" indent="-457200">
              <a:buFont typeface="+mj-lt"/>
              <a:buAutoNum type="arabicPeriod"/>
            </a:pPr>
            <a:r>
              <a:rPr lang="en-US" sz="3200" dirty="0" err="1"/>
              <a:t>Ladi</a:t>
            </a:r>
            <a:r>
              <a:rPr lang="en-US" sz="3200" dirty="0"/>
              <a:t> bought her father </a:t>
            </a:r>
            <a:r>
              <a:rPr lang="en-US" sz="3200" u="sng" dirty="0"/>
              <a:t>a house.</a:t>
            </a:r>
            <a:endParaRPr lang="en-US" sz="3200" dirty="0"/>
          </a:p>
          <a:p>
            <a:pPr marL="457200" indent="-457200">
              <a:buFont typeface="+mj-lt"/>
              <a:buAutoNum type="arabicPeriod"/>
            </a:pPr>
            <a:r>
              <a:rPr lang="en-US" sz="3200" dirty="0"/>
              <a:t>Ibrahim bought </a:t>
            </a:r>
            <a:r>
              <a:rPr lang="en-US" sz="3200" u="sng" dirty="0"/>
              <a:t>his father</a:t>
            </a:r>
            <a:r>
              <a:rPr lang="en-US" sz="3200" dirty="0"/>
              <a:t> a cow.</a:t>
            </a:r>
          </a:p>
          <a:p>
            <a:pPr marL="457200" indent="-457200">
              <a:buFont typeface="+mj-lt"/>
              <a:buAutoNum type="arabicPeriod"/>
            </a:pPr>
            <a:r>
              <a:rPr lang="en-US" sz="3200" dirty="0"/>
              <a:t>The books are on </a:t>
            </a:r>
            <a:r>
              <a:rPr lang="en-US" sz="3200" u="sng" dirty="0"/>
              <a:t>the shelf.</a:t>
            </a:r>
            <a:endParaRPr lang="en-US" sz="3200" dirty="0"/>
          </a:p>
          <a:p>
            <a:pPr marL="457200" indent="-457200">
              <a:buFont typeface="+mj-lt"/>
              <a:buAutoNum type="arabicPeriod"/>
            </a:pPr>
            <a:r>
              <a:rPr lang="en-US" sz="3200" dirty="0"/>
              <a:t>Rabi slapped </a:t>
            </a:r>
            <a:r>
              <a:rPr lang="en-US" sz="3200" u="sng" dirty="0" err="1"/>
              <a:t>Sule</a:t>
            </a:r>
            <a:r>
              <a:rPr lang="en-US" sz="3200" u="sng" dirty="0"/>
              <a:t>.</a:t>
            </a:r>
            <a:endParaRPr lang="en-US" sz="3200" dirty="0"/>
          </a:p>
          <a:p>
            <a:pPr marL="457200" indent="-457200">
              <a:buFont typeface="+mj-lt"/>
              <a:buAutoNum type="arabicPeriod"/>
            </a:pPr>
            <a:r>
              <a:rPr lang="en-US" sz="3200" u="sng" dirty="0"/>
              <a:t>Abdul</a:t>
            </a:r>
            <a:r>
              <a:rPr lang="en-US" sz="3200" dirty="0"/>
              <a:t> went to school.</a:t>
            </a:r>
            <a:endParaRPr lang="en-US" sz="3200" u="sng" dirty="0"/>
          </a:p>
        </p:txBody>
      </p:sp>
    </p:spTree>
    <p:extLst>
      <p:ext uri="{BB962C8B-B14F-4D97-AF65-F5344CB8AC3E}">
        <p14:creationId xmlns:p14="http://schemas.microsoft.com/office/powerpoint/2010/main" val="3319465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374</TotalTime>
  <Words>1748</Words>
  <Application>Microsoft Office PowerPoint</Application>
  <PresentationFormat>Widescreen</PresentationFormat>
  <Paragraphs>220</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American Typewriter</vt:lpstr>
      <vt:lpstr>Bradley Hand</vt:lpstr>
      <vt:lpstr>Calibri</vt:lpstr>
      <vt:lpstr>Calibri Light</vt:lpstr>
      <vt:lpstr>Copperplate Gothic Bold</vt:lpstr>
      <vt:lpstr>Noteworthy Light</vt:lpstr>
      <vt:lpstr>Wingdings</vt:lpstr>
      <vt:lpstr>Retrospect</vt:lpstr>
      <vt:lpstr>MINISTRY OF EDUCATION KADUNA STATE RADIO TELEVISION PROGRAMME E-LEARNING</vt:lpstr>
      <vt:lpstr>Parts of speech </vt:lpstr>
      <vt:lpstr>Parts of speech (Cont)</vt:lpstr>
      <vt:lpstr>Noun: </vt:lpstr>
      <vt:lpstr>Noun: (Cont)</vt:lpstr>
      <vt:lpstr>Kinds of Nouns</vt:lpstr>
      <vt:lpstr>Functions of Nouns</vt:lpstr>
      <vt:lpstr>Examples of Nouns </vt:lpstr>
      <vt:lpstr>Assignment</vt:lpstr>
      <vt:lpstr> SENTENCES</vt:lpstr>
      <vt:lpstr>FUNCTIONAL SENTENCES</vt:lpstr>
      <vt:lpstr>STATUTORY SENTENCES </vt:lpstr>
      <vt:lpstr>INTERROGATORY SENTENCES </vt:lpstr>
      <vt:lpstr>OBLIGATORY SENTENCES</vt:lpstr>
      <vt:lpstr>EXCLAMATORY SENTENCES</vt:lpstr>
      <vt:lpstr>EXCLAMATORY SENTENCES (Cont)</vt:lpstr>
      <vt:lpstr>PURPOSE FOR THE TEACHING OF SENTENCES</vt:lpstr>
      <vt:lpstr>ASSIGNMENT </vt:lpstr>
      <vt:lpstr>VERB</vt:lpstr>
      <vt:lpstr>SENTENCES</vt:lpstr>
      <vt:lpstr>TYPES OF VERBS</vt:lpstr>
      <vt:lpstr>ACTION VERBS</vt:lpstr>
      <vt:lpstr>B. Intransitive verbs</vt:lpstr>
      <vt:lpstr>MODAL VERBS</vt:lpstr>
      <vt:lpstr>AUXILIARY VERBS</vt:lpstr>
      <vt:lpstr>SENTENCES </vt:lpstr>
      <vt:lpstr>Other auxiliary verbs are:</vt:lpstr>
      <vt:lpstr>ADJECTIVES</vt:lpstr>
      <vt:lpstr>Examples in sentences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dc:title>
  <dc:creator>user</dc:creator>
  <cp:lastModifiedBy>user</cp:lastModifiedBy>
  <cp:revision>18</cp:revision>
  <dcterms:created xsi:type="dcterms:W3CDTF">2020-04-05T19:15:23Z</dcterms:created>
  <dcterms:modified xsi:type="dcterms:W3CDTF">2020-04-06T14:19:43Z</dcterms:modified>
</cp:coreProperties>
</file>