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5723" autoAdjust="0"/>
    <p:restoredTop sz="94660"/>
  </p:normalViewPr>
  <p:slideViewPr>
    <p:cSldViewPr snapToGrid="0">
      <p:cViewPr varScale="1">
        <p:scale>
          <a:sx n="49" d="100"/>
          <a:sy n="49" d="100"/>
        </p:scale>
        <p:origin x="176" y="4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F9CD79-6803-47F6-BAE2-A61DA87115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AE8F989-8C00-495D-B510-31BAA4A71C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B2AFE1-D78A-436F-A040-CD59637BCF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9FEB4-89EE-4CE2-A809-3F9090821A02}" type="datetimeFigureOut">
              <a:rPr lang="en-US" smtClean="0"/>
              <a:t>4/6/20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6896A7-E4F8-48DF-9C3A-BFC8822E90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C7826C-78E9-483E-8F12-FC8F7FC097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02029-E5CF-42D7-A800-A23A6D4CAF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9273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CE6EC0-6ADD-485D-8CA3-97A8B4A18F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044FF18-CD57-4860-B47E-D38867A83B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5AA516-D4A1-41F1-870F-834C9E3F38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9FEB4-89EE-4CE2-A809-3F9090821A02}" type="datetimeFigureOut">
              <a:rPr lang="en-US" smtClean="0"/>
              <a:t>4/6/20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9854E4-1C07-4287-95F1-71BEE3BB43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AB2832-41C0-4D09-BEA0-B35E9A9A37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02029-E5CF-42D7-A800-A23A6D4CAF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7575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C6D90AF-5474-4954-8084-217AE28A928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085204A-A541-47C5-A75A-2B3A6EB8D6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B7D284-B48B-4043-9A3C-D9F380C951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9FEB4-89EE-4CE2-A809-3F9090821A02}" type="datetimeFigureOut">
              <a:rPr lang="en-US" smtClean="0"/>
              <a:t>4/6/20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D4920A-E757-4559-87CC-746CE1DE46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9BB92D-35BD-4690-B610-A756569612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02029-E5CF-42D7-A800-A23A6D4CAF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8729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85ECCB-5617-42EB-ACF5-820DFCA031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4375DC-0FE3-4DEF-95A8-DC456CC747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C74130-159F-47CD-8D2E-2CB428523D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9FEB4-89EE-4CE2-A809-3F9090821A02}" type="datetimeFigureOut">
              <a:rPr lang="en-US" smtClean="0"/>
              <a:t>4/6/20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21C72B-5B31-4D80-94BC-22D6B460BA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5F43DF-10DA-48C6-B06E-34AAE33B67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02029-E5CF-42D7-A800-A23A6D4CAF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0612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AE5FED-7539-4768-B6E8-74FC5CAAC5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EADBC4-D7C9-4556-990D-DA58C1486F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C5501E-CD43-469E-B5A1-1DE06ADE81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9FEB4-89EE-4CE2-A809-3F9090821A02}" type="datetimeFigureOut">
              <a:rPr lang="en-US" smtClean="0"/>
              <a:t>4/6/20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45B515-6449-485A-A7F1-FF06C56392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1B7780-929D-4161-AD01-EFE1D4C110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02029-E5CF-42D7-A800-A23A6D4CAF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2351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0ED016-DE6A-4E99-9778-6D9DB04B54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70FD0E-F94F-472D-96BD-1521105EF03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86F21AB-7918-4FEA-BB65-4D648CF344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9C03E5-3192-4B9F-B75F-338B8B170B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9FEB4-89EE-4CE2-A809-3F9090821A02}" type="datetimeFigureOut">
              <a:rPr lang="en-US" smtClean="0"/>
              <a:t>4/6/20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4846AC0-B1C8-4EA7-AC08-9D79006BF3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1C8965D-197B-40BD-8FDA-99401CF473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02029-E5CF-42D7-A800-A23A6D4CAF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3595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EA5445-6312-4007-9CF5-497180C44C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0C0A0F-E3FE-40AB-85FC-10078042BA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12DFFFA-FEB3-4278-80B4-92586BC04F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8163117-8D09-4800-AE77-65ACC47A0C3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63023E5-6E08-4A41-AA0B-6439D953157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B4D230A-E85D-4DA3-B7D1-CE71DB5C77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9FEB4-89EE-4CE2-A809-3F9090821A02}" type="datetimeFigureOut">
              <a:rPr lang="en-US" smtClean="0"/>
              <a:t>4/6/20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3900375-D2BB-4842-A96E-74AFAE7C55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4DC1637-F0D6-4A1E-9699-EDF90F0B42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02029-E5CF-42D7-A800-A23A6D4CAF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6860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69F4C9-2D6D-43BC-812A-5D51CBB9C5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352B699-1A6A-4273-A2E7-5968C8A119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9FEB4-89EE-4CE2-A809-3F9090821A02}" type="datetimeFigureOut">
              <a:rPr lang="en-US" smtClean="0"/>
              <a:t>4/6/20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6F63112-4723-4956-939D-5318D2A125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82EDFAF-82EB-44B2-B3EB-77AA25D44D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02029-E5CF-42D7-A800-A23A6D4CAF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3346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919EE65-6466-453B-9200-A4A045C0F1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9FEB4-89EE-4CE2-A809-3F9090821A02}" type="datetimeFigureOut">
              <a:rPr lang="en-US" smtClean="0"/>
              <a:t>4/6/20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1B273E0-52BA-4221-9803-5A95265489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1D27D24-E8A0-4585-8A8F-D77F01D5CE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02029-E5CF-42D7-A800-A23A6D4CAF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4718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B3C346-DF8D-4A25-B018-51ED81C77A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DB6CA8-519E-4E3F-BF47-CAED404429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325C2A2-5A35-42CB-8255-6E0C681C3B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18AB98C-4D3D-483A-8304-DE5C9EF0D3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9FEB4-89EE-4CE2-A809-3F9090821A02}" type="datetimeFigureOut">
              <a:rPr lang="en-US" smtClean="0"/>
              <a:t>4/6/20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718F8C2-BF11-41CE-B8F6-3B13FC622C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C423D1-64C8-4DA0-B6C3-B39AE23082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02029-E5CF-42D7-A800-A23A6D4CAF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2055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6FBC10-C9F7-42A1-9533-6B70B485E0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A79B03D-BF25-4453-924B-9C3575EEDF3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9A28261-37A5-4319-AFB9-1C5DBBEAF6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5E44913-18A4-46FF-B463-3CD43F4E01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9FEB4-89EE-4CE2-A809-3F9090821A02}" type="datetimeFigureOut">
              <a:rPr lang="en-US" smtClean="0"/>
              <a:t>4/6/20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F2BC93D-7142-4225-BD95-C0A21E732D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C732FE-3FFC-4153-A743-BCA341EE09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02029-E5CF-42D7-A800-A23A6D4CAF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8421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F9B0087-5359-4ADB-9C2C-4EACC00B80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389B43-6B68-4574-B7D3-EA0CD60083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A50A84-A01C-4E3B-819A-C378487D3E8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D9FEB4-89EE-4CE2-A809-3F9090821A02}" type="datetimeFigureOut">
              <a:rPr lang="en-US" smtClean="0"/>
              <a:t>4/6/20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F7652E-9DFD-4C1F-80D6-BFC4777ADAA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1C7F50-BF5D-4862-B14C-82556E8C60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602029-E5CF-42D7-A800-A23A6D4CAF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405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439057"/>
            <a:ext cx="9144000" cy="1394084"/>
          </a:xfrm>
        </p:spPr>
        <p:txBody>
          <a:bodyPr>
            <a:normAutofit/>
          </a:bodyPr>
          <a:lstStyle/>
          <a:p>
            <a:r>
              <a:rPr lang="en-US" sz="3200" b="1" dirty="0">
                <a:latin typeface="Copperplate Gothic Bold" panose="020E0705020206020404" pitchFamily="34" charset="77"/>
              </a:rPr>
              <a:t>MINISTRY OF EDUCATION</a:t>
            </a:r>
            <a:br>
              <a:rPr lang="en-US" sz="3200" b="1" dirty="0"/>
            </a:br>
            <a:r>
              <a:rPr lang="en-US" sz="1800" b="1" dirty="0">
                <a:latin typeface="Copperplate Gothic Bold" panose="020E0705020206020404" pitchFamily="34" charset="77"/>
              </a:rPr>
              <a:t>KADUNA STATE</a:t>
            </a:r>
            <a:br>
              <a:rPr lang="en-US" b="1" dirty="0">
                <a:latin typeface="Bradley Hand" pitchFamily="2" charset="77"/>
              </a:rPr>
            </a:br>
            <a:r>
              <a:rPr lang="en-US" sz="2000" b="1" dirty="0">
                <a:latin typeface="Bradley Hand" pitchFamily="2" charset="77"/>
              </a:rPr>
              <a:t>RADIO TELEVISION PROGRAMME E-LEARNING</a:t>
            </a:r>
            <a:endParaRPr lang="en-US" dirty="0">
              <a:latin typeface="Bradley Hand" pitchFamily="2" charset="77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422098"/>
            <a:ext cx="9144000" cy="614088"/>
          </a:xfrm>
        </p:spPr>
        <p:txBody>
          <a:bodyPr>
            <a:normAutofit fontScale="92500" lnSpcReduction="20000"/>
          </a:bodyPr>
          <a:lstStyle/>
          <a:p>
            <a:r>
              <a:rPr lang="en-US" sz="4800" dirty="0">
                <a:latin typeface="American Typewriter" panose="02090604020004020304" pitchFamily="18" charset="77"/>
              </a:rPr>
              <a:t>SUBJECT: MATHEMATICS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8255" y="316717"/>
            <a:ext cx="2254827" cy="1506681"/>
          </a:xfrm>
          <a:prstGeom prst="rect">
            <a:avLst/>
          </a:prstGeom>
        </p:spPr>
      </p:pic>
      <p:sp>
        <p:nvSpPr>
          <p:cNvPr id="5" name="Subtitle 2"/>
          <p:cNvSpPr txBox="1">
            <a:spLocks/>
          </p:cNvSpPr>
          <p:nvPr/>
        </p:nvSpPr>
        <p:spPr>
          <a:xfrm>
            <a:off x="1676400" y="5036186"/>
            <a:ext cx="9144000" cy="7200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400" dirty="0">
                <a:latin typeface="Clarendon Lt BT Light" panose="02040604040505020204" pitchFamily="18" charset="0"/>
              </a:rPr>
              <a:t>TOPIC -MATRICES</a:t>
            </a:r>
          </a:p>
        </p:txBody>
      </p:sp>
    </p:spTree>
    <p:extLst>
      <p:ext uri="{BB962C8B-B14F-4D97-AF65-F5344CB8AC3E}">
        <p14:creationId xmlns:p14="http://schemas.microsoft.com/office/powerpoint/2010/main" val="36954527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16F75A-46AA-444A-91BD-B07482AADE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ADDITION AND SUBTRACTION OF MATRICES</a:t>
            </a:r>
            <a:br>
              <a:rPr lang="en-US" dirty="0"/>
            </a:b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1B43919-F942-4546-98DC-879FE1F0CAC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139483"/>
                <a:ext cx="10515600" cy="5037480"/>
              </a:xfrm>
            </p:spPr>
            <p:txBody>
              <a:bodyPr>
                <a:normAutofit fontScale="92500" lnSpcReduction="20000"/>
              </a:bodyPr>
              <a:lstStyle/>
              <a:p>
                <a:pPr marL="0" indent="0">
                  <a:buNone/>
                </a:pPr>
                <a:r>
                  <a:rPr lang="en-US" dirty="0"/>
                  <a:t>Two matrices A and B can be added and subtracted, only if the order of matrix A is equal to the other of matrix B. This is done by adding or subtracting their corresponding elements.</a:t>
                </a:r>
              </a:p>
              <a:p>
                <a:pPr marL="0" indent="0">
                  <a:buNone/>
                </a:pPr>
                <a:r>
                  <a:rPr lang="en-US" dirty="0"/>
                  <a:t>Example: if A 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  <m:m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−4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dirty="0"/>
                  <a:t>  and B 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  <m:m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−3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 </a:t>
                </a:r>
              </a:p>
              <a:p>
                <a:pPr marL="0" indent="0">
                  <a:buNone/>
                </a:pPr>
                <a:r>
                  <a:rPr lang="en-US" dirty="0"/>
                  <a:t>Find (</a:t>
                </a:r>
                <a:r>
                  <a:rPr lang="en-US" dirty="0" err="1"/>
                  <a:t>i</a:t>
                </a:r>
                <a:r>
                  <a:rPr lang="en-US" dirty="0"/>
                  <a:t>) A + B  and (ii) A – B </a:t>
                </a:r>
              </a:p>
              <a:p>
                <a:pPr marL="0" indent="0">
                  <a:buNone/>
                </a:pPr>
                <a:r>
                  <a:rPr lang="en-US" dirty="0"/>
                  <a:t> (</a:t>
                </a:r>
                <a:r>
                  <a:rPr lang="en-US" dirty="0" err="1"/>
                  <a:t>i</a:t>
                </a:r>
                <a:r>
                  <a:rPr lang="en-US" dirty="0"/>
                  <a:t>) A + B 	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  <m:m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−4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dirty="0"/>
                  <a:t>  +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  <m:m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−3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dirty="0"/>
              </a:p>
              <a:p>
                <a:pPr marL="0" indent="0">
                  <a:buNone/>
                </a:pPr>
                <a:endParaRPr lang="en-US" sz="1200" dirty="0"/>
              </a:p>
              <a:p>
                <a:pPr marL="0" indent="0">
                  <a:buNone/>
                </a:pPr>
                <a:r>
                  <a:rPr lang="en-US" dirty="0"/>
                  <a:t>		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1+1</m:t>
                              </m:r>
                            </m:e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2+2</m:t>
                              </m:r>
                            </m:e>
                          </m:mr>
                          <m:m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3+5</m:t>
                              </m:r>
                            </m:e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−4−3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dirty="0"/>
                  <a:t> </a:t>
                </a:r>
              </a:p>
              <a:p>
                <a:pPr marL="0" indent="0">
                  <a:buNone/>
                </a:pPr>
                <a:endParaRPr lang="en-US" sz="1300" dirty="0"/>
              </a:p>
              <a:p>
                <a:pPr marL="0" indent="0">
                  <a:buNone/>
                </a:pPr>
                <a:r>
                  <a:rPr lang="en-US" dirty="0"/>
                  <a:t>		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</m:mr>
                          <m:m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8</m:t>
                              </m:r>
                            </m:e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−7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1B43919-F942-4546-98DC-879FE1F0CAC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139483"/>
                <a:ext cx="10515600" cy="5037480"/>
              </a:xfrm>
              <a:blipFill>
                <a:blip r:embed="rId2"/>
                <a:stretch>
                  <a:fillRect l="-1043" t="-302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498558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3E72AD-8CED-4FDD-A64B-C10AD13ED8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(ii) A – B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0528EBD-391C-4645-98A8-B08DAEB6DB9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sz="3600" dirty="0"/>
                  <a:t>A – B 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3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sz="36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US" sz="36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36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  <m:mr>
                            <m:e>
                              <m:r>
                                <a:rPr lang="en-US" sz="36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en-US" sz="3600" i="1">
                                  <a:latin typeface="Cambria Math" panose="02040503050406030204" pitchFamily="18" charset="0"/>
                                </a:rPr>
                                <m:t>−4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3600" dirty="0"/>
                  <a:t>  -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3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sz="36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US" sz="36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36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  <m:mr>
                            <m:e>
                              <m:r>
                                <a:rPr lang="en-US" sz="3600" i="1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  <m:e>
                              <m:r>
                                <a:rPr lang="en-US" sz="3600" i="1">
                                  <a:latin typeface="Cambria Math" panose="02040503050406030204" pitchFamily="18" charset="0"/>
                                </a:rPr>
                                <m:t>−3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sz="3600" dirty="0"/>
              </a:p>
              <a:p>
                <a:pPr marL="0" indent="0">
                  <a:buNone/>
                </a:pPr>
                <a:endParaRPr lang="en-US" sz="3600" dirty="0"/>
              </a:p>
              <a:p>
                <a:pPr marL="0" indent="0">
                  <a:buNone/>
                </a:pPr>
                <a:r>
                  <a:rPr lang="en-US" sz="3600" dirty="0"/>
                  <a:t>	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3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sz="36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US" sz="3600" i="1">
                                  <a:latin typeface="Cambria Math" panose="02040503050406030204" pitchFamily="18" charset="0"/>
                                </a:rPr>
                                <m:t>1−1</m:t>
                              </m:r>
                            </m:e>
                            <m:e>
                              <m:r>
                                <a:rPr lang="en-US" sz="3600" i="1">
                                  <a:latin typeface="Cambria Math" panose="02040503050406030204" pitchFamily="18" charset="0"/>
                                </a:rPr>
                                <m:t>2−2</m:t>
                              </m:r>
                            </m:e>
                          </m:mr>
                          <m:mr>
                            <m:e>
                              <m:r>
                                <a:rPr lang="en-US" sz="3600" i="1">
                                  <a:latin typeface="Cambria Math" panose="02040503050406030204" pitchFamily="18" charset="0"/>
                                </a:rPr>
                                <m:t>3−5</m:t>
                              </m:r>
                            </m:e>
                            <m:e>
                              <m:r>
                                <a:rPr lang="en-US" sz="3600" i="1">
                                  <a:latin typeface="Cambria Math" panose="02040503050406030204" pitchFamily="18" charset="0"/>
                                </a:rPr>
                                <m:t>−4−(−3)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3600" dirty="0"/>
                  <a:t> </a:t>
                </a:r>
              </a:p>
              <a:p>
                <a:pPr marL="0" indent="0">
                  <a:buNone/>
                </a:pPr>
                <a:endParaRPr lang="en-US" sz="3600" dirty="0"/>
              </a:p>
              <a:p>
                <a:pPr marL="0" indent="0">
                  <a:buNone/>
                </a:pPr>
                <a:r>
                  <a:rPr lang="en-US" sz="3600" dirty="0"/>
                  <a:t>	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3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sz="36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US" sz="36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36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3600" i="1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e>
                            <m:e>
                              <m:r>
                                <a:rPr lang="en-US" sz="3600" i="1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sz="3600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0528EBD-391C-4645-98A8-B08DAEB6DB9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7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831692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43EB6C-AE9A-4446-9480-A9228522BA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SCALAR MULTIPLICATION</a:t>
            </a:r>
            <a:br>
              <a:rPr lang="en-US" dirty="0"/>
            </a:b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BE0AA6B-22FF-48ED-8135-6665CC3650B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dirty="0"/>
                  <a:t>Let A be an m x n matrix, and let C be a scalar, the product CA is called scalar multiplication</a:t>
                </a:r>
              </a:p>
              <a:p>
                <a:pPr marL="0" indent="0">
                  <a:buNone/>
                </a:pPr>
                <a:r>
                  <a:rPr lang="en-US" dirty="0"/>
                  <a:t>e.g. if Y 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  <m:m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dirty="0"/>
                  <a:t>, Find 3Y </a:t>
                </a:r>
              </a:p>
              <a:p>
                <a:pPr marL="0" indent="0">
                  <a:buNone/>
                </a:pPr>
                <a:r>
                  <a:rPr lang="en-US" b="1" dirty="0"/>
                  <a:t>Solution</a:t>
                </a:r>
              </a:p>
              <a:p>
                <a:pPr marL="0" indent="0">
                  <a:buNone/>
                </a:pPr>
                <a:r>
                  <a:rPr lang="en-US" dirty="0"/>
                  <a:t>3Y = 3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  <m:m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dirty="0"/>
                  <a:t>	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(3</m:t>
                              </m:r>
                              <m:r>
                                <m:rPr>
                                  <m:nor/>
                                </m:rPr>
                                <a:rPr lang="en-US" dirty="0"/>
                                <m:t>x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4)</m:t>
                              </m:r>
                            </m:e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(3</m:t>
                              </m:r>
                              <m:r>
                                <m:rPr>
                                  <m:nor/>
                                </m:rPr>
                                <a:rPr lang="en-US" dirty="0"/>
                                <m:t>x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2)</m:t>
                              </m:r>
                            </m:e>
                          </m:mr>
                          <m:m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(3</m:t>
                              </m:r>
                              <m:r>
                                <m:rPr>
                                  <m:nor/>
                                </m:rPr>
                                <a:rPr lang="en-US" dirty="0"/>
                                <m:t>x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0)</m:t>
                              </m:r>
                            </m:e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(3</m:t>
                              </m:r>
                              <m:r>
                                <m:rPr>
                                  <m:nor/>
                                </m:rPr>
                                <a:rPr lang="en-US" dirty="0"/>
                                <m:t>x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1)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dirty="0"/>
                  <a:t> </a:t>
                </a:r>
              </a:p>
              <a:p>
                <a:pPr marL="0" indent="0">
                  <a:buNone/>
                </a:pPr>
                <a:endParaRPr lang="en-US" sz="1050" dirty="0"/>
              </a:p>
              <a:p>
                <a:pPr marL="0" indent="0">
                  <a:buNone/>
                </a:pPr>
                <a:r>
                  <a:rPr lang="en-US" dirty="0"/>
                  <a:t>			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12</m:t>
                              </m:r>
                            </m:e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e>
                          </m:mr>
                          <m:m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BE0AA6B-22FF-48ED-8135-6665CC3650B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86" t="-26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577698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D33E30-AA3B-4BEC-BF64-3EF8299786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MULTIPLICATION OF MATRICES</a:t>
            </a:r>
            <a:br>
              <a:rPr lang="en-US" dirty="0"/>
            </a:b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FE29F0C-7792-4424-AD78-FB87483F311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350498"/>
                <a:ext cx="10515600" cy="4826465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dirty="0"/>
                  <a:t>Two matrices A and B can be multiplied together (AB) only when the number of columns of matrix A is equal to the number of rows of matrix B.</a:t>
                </a:r>
              </a:p>
              <a:p>
                <a:pPr marL="0" indent="0">
                  <a:buNone/>
                </a:pPr>
                <a:r>
                  <a:rPr lang="en-US" dirty="0"/>
                  <a:t>Example: Let A 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  <m:m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dirty="0"/>
                  <a:t>  and B 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mr>
                          <m:m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dirty="0"/>
                  <a:t>, Find AB</a:t>
                </a:r>
              </a:p>
              <a:p>
                <a:pPr marL="0" indent="0">
                  <a:buNone/>
                </a:pPr>
                <a:r>
                  <a:rPr lang="en-US" dirty="0"/>
                  <a:t>AB 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  <m:m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dirty="0"/>
                  <a:t>  x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mr>
                          <m:m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dirty="0"/>
                  <a:t>   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(3</m:t>
                              </m:r>
                              <m:r>
                                <m:rPr>
                                  <m:nor/>
                                </m:rPr>
                                <a:rPr lang="en-US" dirty="0"/>
                                <m:t>x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2)+(2</m:t>
                              </m:r>
                              <m:r>
                                <m:rPr>
                                  <m:nor/>
                                </m:rPr>
                                <a:rPr lang="en-US" dirty="0"/>
                                <m:t>x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0)</m:t>
                              </m:r>
                            </m:e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(3</m:t>
                              </m:r>
                              <m:r>
                                <m:rPr>
                                  <m:nor/>
                                </m:rPr>
                                <a:rPr lang="en-US" dirty="0"/>
                                <m:t>x</m:t>
                              </m:r>
                              <m:r>
                                <a:rPr lang="en-US" b="0" i="1" dirty="0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)+(2</m:t>
                              </m:r>
                              <m:r>
                                <m:rPr>
                                  <m:nor/>
                                </m:rPr>
                                <a:rPr lang="en-US" dirty="0"/>
                                <m:t>x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3)</m:t>
                              </m:r>
                            </m:e>
                          </m:mr>
                          <m:m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(1</m:t>
                              </m:r>
                              <m:r>
                                <m:rPr>
                                  <m:nor/>
                                </m:rPr>
                                <a:rPr lang="en-US" dirty="0"/>
                                <m:t>x</m:t>
                              </m:r>
                              <m:r>
                                <a:rPr lang="en-US" b="0" i="1" dirty="0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)+(4</m:t>
                              </m:r>
                              <m:r>
                                <m:rPr>
                                  <m:nor/>
                                </m:rPr>
                                <a:rPr lang="en-US" dirty="0"/>
                                <m:t>x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0)</m:t>
                              </m:r>
                            </m:e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(1</m:t>
                              </m:r>
                              <m:r>
                                <m:rPr>
                                  <m:nor/>
                                </m:rPr>
                                <a:rPr lang="en-US" dirty="0"/>
                                <m:t>x</m:t>
                              </m:r>
                              <m:r>
                                <a:rPr lang="en-US" b="0" i="1" dirty="0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)+(4</m:t>
                              </m:r>
                              <m:r>
                                <m:rPr>
                                  <m:nor/>
                                </m:rPr>
                                <a:rPr lang="en-US" dirty="0"/>
                                <m:t>x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3)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dirty="0"/>
              </a:p>
              <a:p>
                <a:pPr marL="0" indent="0">
                  <a:buNone/>
                </a:pPr>
                <a:endParaRPr lang="en-US" sz="100" dirty="0"/>
              </a:p>
              <a:p>
                <a:pPr marL="0" indent="0">
                  <a:buNone/>
                </a:pPr>
                <a:r>
                  <a:rPr lang="en-US" dirty="0"/>
                  <a:t>				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(6+0)</m:t>
                              </m:r>
                            </m:e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(−3+6)</m:t>
                              </m:r>
                            </m:e>
                          </m:mr>
                          <m:m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(2+0)</m:t>
                              </m:r>
                            </m:e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(−1+12)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dirty="0"/>
              </a:p>
              <a:p>
                <a:pPr marL="0" indent="0">
                  <a:buNone/>
                </a:pPr>
                <a:endParaRPr lang="en-US" sz="100" dirty="0"/>
              </a:p>
              <a:p>
                <a:pPr marL="0" indent="0">
                  <a:buNone/>
                </a:pPr>
                <a:r>
                  <a:rPr lang="en-US" dirty="0"/>
                  <a:t>				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e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mr>
                          <m:m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11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FE29F0C-7792-4424-AD78-FB87483F311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350498"/>
                <a:ext cx="10515600" cy="4826465"/>
              </a:xfrm>
              <a:blipFill>
                <a:blip r:embed="rId2"/>
                <a:stretch>
                  <a:fillRect l="-1086" t="-1837" b="-131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314936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C159CE-15D5-46D1-B605-5C95B11A76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ASSIGNMENT</a:t>
            </a:r>
            <a:br>
              <a:rPr lang="en-US" dirty="0"/>
            </a:b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7F2C3D5-1EC1-408D-9AA1-06990BCF2A4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20000"/>
              </a:bodyPr>
              <a:lstStyle/>
              <a:p>
                <a:pPr marL="514350" lvl="0" indent="-514350">
                  <a:buFont typeface="+mj-lt"/>
                  <a:buAutoNum type="arabicPeriod"/>
                </a:pPr>
                <a:r>
                  <a:rPr lang="en-US" sz="3600" dirty="0"/>
                  <a:t>Define Matrix and give two examples of matrix</a:t>
                </a:r>
              </a:p>
              <a:p>
                <a:pPr marL="514350" lvl="0" indent="-514350">
                  <a:buFont typeface="+mj-lt"/>
                  <a:buAutoNum type="arabicPeriod"/>
                </a:pPr>
                <a:r>
                  <a:rPr lang="en-US" sz="3600" dirty="0"/>
                  <a:t>Given Q 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3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sz="36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US" sz="36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36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36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mr>
                          <m:mr>
                            <m:e>
                              <m:r>
                                <a:rPr lang="en-US" sz="3600" i="1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  <m:e>
                              <m:r>
                                <a:rPr lang="en-US" sz="3600" i="1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  <m:e>
                              <m:r>
                                <a:rPr lang="en-US" sz="3600" i="1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3600" dirty="0"/>
                  <a:t>, states the order of Q</a:t>
                </a:r>
              </a:p>
              <a:p>
                <a:pPr marL="514350" lvl="0" indent="-514350">
                  <a:buFont typeface="+mj-lt"/>
                  <a:buAutoNum type="arabicPeriod"/>
                </a:pPr>
                <a:endParaRPr lang="en-US" sz="600" dirty="0"/>
              </a:p>
              <a:p>
                <a:pPr marL="514350" lvl="0" indent="-514350">
                  <a:buFont typeface="+mj-lt"/>
                  <a:buAutoNum type="arabicPeriod"/>
                </a:pPr>
                <a:r>
                  <a:rPr lang="en-US" sz="3600" dirty="0"/>
                  <a:t>Given A 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3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sz="36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US" sz="36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36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  <m:mr>
                            <m:e>
                              <m:r>
                                <a:rPr lang="en-US" sz="36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36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3600" dirty="0"/>
                  <a:t>  and B 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3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sz="36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US" sz="36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3600" i="1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mr>
                          <m:mr>
                            <m:e>
                              <m:r>
                                <a:rPr lang="en-US" sz="36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36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3600" dirty="0"/>
                  <a:t>, Find</a:t>
                </a:r>
              </a:p>
              <a:p>
                <a:pPr marL="0" indent="0">
                  <a:buNone/>
                </a:pPr>
                <a:r>
                  <a:rPr lang="en-US" sz="3600" dirty="0"/>
                  <a:t>	Find </a:t>
                </a:r>
              </a:p>
              <a:p>
                <a:pPr marL="1028700" lvl="1" indent="-571500">
                  <a:buAutoNum type="romanLcParenBoth"/>
                </a:pPr>
                <a:r>
                  <a:rPr lang="en-US" sz="3200" dirty="0"/>
                  <a:t>A + B,  </a:t>
                </a:r>
              </a:p>
              <a:p>
                <a:pPr marL="1028700" lvl="1" indent="-571500">
                  <a:buAutoNum type="romanLcParenBoth"/>
                </a:pPr>
                <a:r>
                  <a:rPr lang="en-US" sz="3200" dirty="0"/>
                  <a:t>A – B</a:t>
                </a:r>
              </a:p>
              <a:p>
                <a:pPr marL="1028700" lvl="1" indent="-571500">
                  <a:buAutoNum type="romanLcParenBoth"/>
                </a:pPr>
                <a:r>
                  <a:rPr lang="en-US" sz="3200" dirty="0"/>
                  <a:t>2A and</a:t>
                </a:r>
              </a:p>
              <a:p>
                <a:pPr marL="1028700" lvl="1" indent="-571500">
                  <a:buAutoNum type="romanLcParenBoth"/>
                </a:pPr>
                <a:r>
                  <a:rPr lang="en-US" sz="3200" dirty="0"/>
                  <a:t>AB</a:t>
                </a: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7F2C3D5-1EC1-408D-9AA1-06990BCF2A4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568" t="-49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217014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89A7F0-7159-452F-991A-1788E6FFDC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C3548C-6CC3-4E65-A78D-0F8E1C8611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3600" dirty="0">
                <a:latin typeface="+mj-lt"/>
              </a:rPr>
              <a:t>Matrices refers to an arrangement of items, persons or numbers in rows and columns. In real life, it may involve the arrangement of soldiers on a parade, the arrangement of cars in a park and the arrangement of numbers in rows and columns. With this arrangement, we can compare, count, subtract or perform other higher algebraic processes.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44980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AB3A40-7886-4D5E-868D-75E384E0FD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Definition and Order of Matrix</a:t>
            </a:r>
            <a:br>
              <a:rPr lang="en-US" dirty="0"/>
            </a:b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5025974-98BF-4B69-A644-3C7C7D2D215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/>
                  <a:t>A matrix is the arrangement of numbers in rows and columns to form a rectangular array. The product of the numbers of rows and columns form the </a:t>
                </a:r>
                <a:r>
                  <a:rPr lang="en-US" u="sng" dirty="0"/>
                  <a:t>order of the matrix.</a:t>
                </a:r>
                <a:endParaRPr lang="en-US" dirty="0"/>
              </a:p>
              <a:p>
                <a:pPr marL="0" marR="0" indent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  <a:buNone/>
                </a:pPr>
                <a:r>
                  <a:rPr lang="en-US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For example  	A	=	</a:t>
                </a:r>
                <a:r>
                  <a:rPr lang="en-US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3</m:t>
                              </m:r>
                            </m:e>
                          </m:mr>
                          <m:m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4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indent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  <a:buNone/>
                </a:pPr>
                <a:endParaRPr lang="en-US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indent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  <a:buNone/>
                </a:pPr>
                <a:r>
                  <a:rPr lang="en-US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			A	=	</a:t>
                </a:r>
                <a:r>
                  <a:rPr lang="en-US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3</m:t>
                              </m:r>
                            </m:e>
                          </m:mr>
                          <m:m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4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Columns</a:t>
                </a:r>
                <a:endParaRPr lang="en-US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indent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  <a:buNone/>
                </a:pPr>
                <a:r>
                  <a:rPr lang="en-US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				    	   Rows</a:t>
                </a: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5025974-98BF-4B69-A644-3C7C7D2D215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t="-2241" r="-9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3D7F7CCC-37E9-4C22-86C0-7172B00BB6E9}"/>
              </a:ext>
            </a:extLst>
          </p:cNvPr>
          <p:cNvCxnSpPr>
            <a:cxnSpLocks/>
          </p:cNvCxnSpPr>
          <p:nvPr/>
        </p:nvCxnSpPr>
        <p:spPr>
          <a:xfrm>
            <a:off x="6625809" y="4574547"/>
            <a:ext cx="0" cy="630494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FDB81460-AB72-4842-BC50-CBFA7855E091}"/>
              </a:ext>
            </a:extLst>
          </p:cNvPr>
          <p:cNvCxnSpPr>
            <a:cxnSpLocks/>
          </p:cNvCxnSpPr>
          <p:nvPr/>
        </p:nvCxnSpPr>
        <p:spPr>
          <a:xfrm flipH="1">
            <a:off x="5648033" y="5304776"/>
            <a:ext cx="977776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621219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2D61FB2-4BAF-42E6-B29A-707F83196EB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351693"/>
                <a:ext cx="9923585" cy="5712729"/>
              </a:xfrm>
            </p:spPr>
            <p:txBody>
              <a:bodyPr>
                <a:normAutofit fontScale="85000" lnSpcReduction="20000"/>
              </a:bodyPr>
              <a:lstStyle/>
              <a:p>
                <a:pPr marL="0" indent="0">
                  <a:buNone/>
                </a:pPr>
                <a:r>
                  <a:rPr lang="en-US" sz="4200" dirty="0"/>
                  <a:t>In the above example, we have two columns </a:t>
                </a:r>
              </a:p>
              <a:p>
                <a:pPr marL="0" indent="2462213">
                  <a:buNone/>
                </a:pP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42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sz="4200" i="1"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en-US" sz="42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e>
                          <m:e>
                            <m:r>
                              <a:rPr lang="en-US" sz="42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</m:eqArr>
                      </m:e>
                    </m:d>
                  </m:oMath>
                </a14:m>
                <a:r>
                  <a:rPr lang="en-US" sz="4200" dirty="0"/>
                  <a:t> and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42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sz="4200" i="1"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en-US" sz="4200" i="1">
                                <a:latin typeface="Cambria Math" panose="02040503050406030204" pitchFamily="18" charset="0"/>
                              </a:rPr>
                              <m:t>3</m:t>
                            </m:r>
                          </m:e>
                          <m:e>
                            <m:r>
                              <a:rPr lang="en-US" sz="4200" i="1">
                                <a:latin typeface="Cambria Math" panose="02040503050406030204" pitchFamily="18" charset="0"/>
                              </a:rPr>
                              <m:t>4</m:t>
                            </m:r>
                          </m:e>
                        </m:eqArr>
                      </m:e>
                    </m:d>
                  </m:oMath>
                </a14:m>
                <a:r>
                  <a:rPr lang="en-US" sz="4200" dirty="0"/>
                  <a:t>            </a:t>
                </a:r>
              </a:p>
              <a:p>
                <a:pPr marL="0" indent="0">
                  <a:buNone/>
                </a:pPr>
                <a:r>
                  <a:rPr lang="en-US" sz="4200" dirty="0"/>
                  <a:t>We also have two rows </a:t>
                </a:r>
              </a:p>
              <a:p>
                <a:pPr marL="0" indent="2462213">
                  <a:buNone/>
                </a:pPr>
                <a:r>
                  <a:rPr lang="en-US" sz="4200" dirty="0"/>
                  <a:t>[1    3]  and [2   4]</a:t>
                </a:r>
              </a:p>
              <a:p>
                <a:pPr marL="0" indent="0">
                  <a:buNone/>
                </a:pPr>
                <a:r>
                  <a:rPr lang="en-US" sz="4200" dirty="0"/>
                  <a:t> Hence, the matrix has 2 rows and 2 columns</a:t>
                </a:r>
              </a:p>
              <a:p>
                <a:pPr marL="0" indent="0">
                  <a:buNone/>
                </a:pPr>
                <a:r>
                  <a:rPr lang="en-US" sz="4200" dirty="0"/>
                  <a:t>Therefore, the order of the matrix A is 2 x 2 matrix</a:t>
                </a:r>
              </a:p>
              <a:p>
                <a:pPr marL="0" indent="2405063">
                  <a:buNone/>
                </a:pPr>
                <a:r>
                  <a:rPr lang="en-US" sz="4200" dirty="0"/>
                  <a:t>Also if M 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42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sz="42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US" sz="4200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e>
                              <m:r>
                                <a:rPr lang="en-US" sz="4200" i="1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  <m:e>
                              <m:r>
                                <a:rPr lang="en-US" sz="4200" i="1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</m:mr>
                          <m:mr>
                            <m:e>
                              <m:r>
                                <a:rPr lang="en-US" sz="4200" i="1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  <m:e>
                              <m:r>
                                <a:rPr lang="en-US" sz="4200" i="1">
                                  <a:latin typeface="Cambria Math" panose="02040503050406030204" pitchFamily="18" charset="0"/>
                                </a:rPr>
                                <m:t>ⅇ</m:t>
                              </m:r>
                            </m:e>
                            <m:e>
                              <m:r>
                                <a:rPr lang="en-US" sz="4200" i="1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sz="4200" dirty="0"/>
              </a:p>
              <a:p>
                <a:pPr marL="0" indent="0">
                  <a:buNone/>
                </a:pPr>
                <a:r>
                  <a:rPr lang="en-US" sz="4200" dirty="0"/>
                  <a:t>Matrix M has 2 rows and 3 columns</a:t>
                </a:r>
              </a:p>
              <a:p>
                <a:pPr marL="0" indent="0">
                  <a:buNone/>
                </a:pPr>
                <a:r>
                  <a:rPr lang="en-US" sz="4200" dirty="0"/>
                  <a:t>Therefore, the order of matrix M is 2 x 3 matrix</a:t>
                </a:r>
                <a:endParaRPr lang="en-US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2D61FB2-4BAF-42E6-B29A-707F83196EB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351693"/>
                <a:ext cx="9923585" cy="5712729"/>
              </a:xfrm>
              <a:blipFill>
                <a:blip r:embed="rId2"/>
                <a:stretch>
                  <a:fillRect l="-1790" t="-39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6F42E57C-D029-4912-949A-C7431FE9608F}"/>
                  </a:ext>
                </a:extLst>
              </p:cNvPr>
              <p:cNvSpPr txBox="1"/>
              <p:nvPr/>
            </p:nvSpPr>
            <p:spPr>
              <a:xfrm>
                <a:off x="9129931" y="1097280"/>
                <a:ext cx="2560321" cy="55245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b="1" i="1" smtClean="0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b="1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b="1" i="1"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𝟏</m:t>
                                </m:r>
                              </m:e>
                              <m:e>
                                <m:r>
                                  <a:rPr lang="en-US" b="1" i="1"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𝟑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1" i="1"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𝟐</m:t>
                                </m:r>
                              </m:e>
                              <m:e>
                                <m:r>
                                  <a:rPr lang="en-US" b="1" i="1"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𝟒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6F42E57C-D029-4912-949A-C7431FE9608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29931" y="1097280"/>
                <a:ext cx="2560321" cy="55245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362705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1F9173-E990-42E9-96E4-E8F3B057DD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TYPES OF MATRICES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90F56A-5AC0-4D64-92D4-8A638A475F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lvl="0" indent="-514350">
              <a:buFont typeface="+mj-lt"/>
              <a:buAutoNum type="arabicPeriod"/>
            </a:pPr>
            <a:r>
              <a:rPr lang="en-US" sz="4000" dirty="0"/>
              <a:t>Equal Matrices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4000" dirty="0"/>
              <a:t>Square Matrix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4000" dirty="0"/>
              <a:t>Zero/Null Matrix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4000" dirty="0"/>
              <a:t>Row Matrix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4000" dirty="0"/>
              <a:t>Column Matrix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4000" dirty="0"/>
              <a:t>Identity/Unit Matrix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41692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C86AB3-1A77-43B7-8CC7-FDC641D684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Equal Matrices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87098F0-3FCE-44FA-8609-4158BC64464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505243"/>
                <a:ext cx="10515600" cy="4671720"/>
              </a:xfrm>
            </p:spPr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r>
                  <a:rPr lang="en-US" sz="3200" b="1" dirty="0"/>
                  <a:t>Equal Matrices: </a:t>
                </a:r>
                <a:r>
                  <a:rPr lang="en-US" sz="3200" dirty="0"/>
                  <a:t>Two matrices A and B are said to be equal, if they are in the same order and their corresponding elements are equal e.g. </a:t>
                </a:r>
              </a:p>
              <a:p>
                <a:pPr marL="0" indent="0">
                  <a:buNone/>
                </a:pPr>
                <a:r>
                  <a:rPr lang="en-US" sz="3200" dirty="0"/>
                  <a:t>if A 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sz="32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US" sz="32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32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  <m:mr>
                            <m:e>
                              <m:r>
                                <a:rPr lang="en-US" sz="32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en-US" sz="3200" i="1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3200" dirty="0"/>
                  <a:t>  and B 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sz="32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US" sz="32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32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  <m:mr>
                            <m:e>
                              <m:r>
                                <a:rPr lang="en-US" sz="32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en-US" sz="3200" i="1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sz="3200" dirty="0"/>
              </a:p>
              <a:p>
                <a:pPr marL="0" indent="0">
                  <a:buNone/>
                </a:pPr>
                <a:r>
                  <a:rPr lang="en-US" sz="3200" dirty="0">
                    <a:sym typeface="Symbol" panose="05050102010706020507" pitchFamily="18" charset="2"/>
                  </a:rPr>
                  <a:t></a:t>
                </a:r>
                <a:r>
                  <a:rPr lang="en-US" sz="3200" dirty="0"/>
                  <a:t>A = B</a:t>
                </a:r>
              </a:p>
              <a:p>
                <a:pPr marL="0" indent="0">
                  <a:buNone/>
                </a:pPr>
                <a:r>
                  <a:rPr lang="en-US" sz="3200" b="1" dirty="0"/>
                  <a:t>NOTE:</a:t>
                </a:r>
                <a:r>
                  <a:rPr lang="en-US" sz="3200" dirty="0"/>
                  <a:t> If R 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sz="32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US" sz="32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32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  <m:mr>
                            <m:e>
                              <m:r>
                                <a:rPr lang="en-US" sz="32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en-US" sz="3200" i="1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3200" dirty="0"/>
                  <a:t>  and S 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sz="32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US" sz="32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32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mr>
                          <m:mr>
                            <m:e>
                              <m:r>
                                <a:rPr lang="en-US" sz="32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3200" i="1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sz="3200" dirty="0"/>
              </a:p>
              <a:p>
                <a:pPr marL="0" indent="0">
                  <a:buNone/>
                </a:pPr>
                <a:r>
                  <a:rPr lang="en-US" sz="3200" dirty="0">
                    <a:sym typeface="Symbol" panose="05050102010706020507" pitchFamily="18" charset="2"/>
                  </a:rPr>
                  <a:t></a:t>
                </a:r>
                <a:r>
                  <a:rPr lang="en-US" sz="3200" dirty="0"/>
                  <a:t>R ≠ S</a:t>
                </a:r>
              </a:p>
              <a:p>
                <a:pPr marL="0" indent="0">
                  <a:buNone/>
                </a:pPr>
                <a:r>
                  <a:rPr lang="en-US" sz="3200" dirty="0"/>
                  <a:t>Since R</a:t>
                </a:r>
                <a:r>
                  <a:rPr lang="en-US" sz="3200" baseline="-25000" dirty="0"/>
                  <a:t>1  2</a:t>
                </a:r>
                <a:r>
                  <a:rPr lang="en-US" sz="3200" dirty="0"/>
                  <a:t> ≠ S</a:t>
                </a:r>
                <a:r>
                  <a:rPr lang="en-US" sz="3200" baseline="-25000" dirty="0"/>
                  <a:t>1  2  </a:t>
                </a:r>
                <a:r>
                  <a:rPr lang="en-US" sz="3200" dirty="0"/>
                  <a:t>and Since R</a:t>
                </a:r>
                <a:r>
                  <a:rPr lang="en-US" sz="3200" baseline="-25000" dirty="0"/>
                  <a:t>2  1</a:t>
                </a:r>
                <a:r>
                  <a:rPr lang="en-US" sz="3200" dirty="0"/>
                  <a:t> ≠ S</a:t>
                </a:r>
                <a:r>
                  <a:rPr lang="en-US" sz="3200" baseline="-25000" dirty="0"/>
                  <a:t>2  1</a:t>
                </a:r>
                <a:endParaRPr lang="en-US" sz="3200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87098F0-3FCE-44FA-8609-4158BC64464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505243"/>
                <a:ext cx="10515600" cy="4671720"/>
              </a:xfrm>
              <a:blipFill>
                <a:blip r:embed="rId2"/>
                <a:stretch>
                  <a:fillRect l="-1448" t="-35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4582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03CA0C-DD9D-4F24-B2D8-D2A94AB0B4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Square Matrix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80DC379-BC98-4584-9CE3-6BD3505D72D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r>
                  <a:rPr lang="en-US" sz="3600" b="1" dirty="0"/>
                  <a:t>Square Matrix: </a:t>
                </a:r>
                <a:r>
                  <a:rPr lang="en-US" sz="3600" dirty="0"/>
                  <a:t>A Matrix whose number of rows are equal to the number of columns is called a square matrix</a:t>
                </a:r>
              </a:p>
              <a:p>
                <a:pPr marL="0" indent="0">
                  <a:buNone/>
                </a:pPr>
                <a:r>
                  <a:rPr lang="en-US" sz="3600" dirty="0"/>
                  <a:t>e.g. Let Y 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3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sz="36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US" sz="36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en-US" sz="3600" i="1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mr>
                          <m:mr>
                            <m:e>
                              <m:r>
                                <a:rPr lang="en-US" sz="36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36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3600" dirty="0"/>
                  <a:t> is a 2 x 2 square matrix and</a:t>
                </a:r>
              </a:p>
              <a:p>
                <a:pPr marL="0" indent="0">
                  <a:buNone/>
                </a:pPr>
                <a:endParaRPr lang="en-US" sz="3600" dirty="0"/>
              </a:p>
              <a:p>
                <a:pPr marL="0" indent="0">
                  <a:buNone/>
                </a:pPr>
                <a:r>
                  <a:rPr lang="en-US" sz="3600" dirty="0"/>
                  <a:t>Z =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3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sz="36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US" sz="3600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e>
                              <m:r>
                                <a:rPr lang="en-US" sz="3600" i="1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  <m:e>
                              <m:r>
                                <a:rPr lang="en-US" sz="3600" i="1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</m:mr>
                          <m:mr>
                            <m:e>
                              <m:r>
                                <a:rPr lang="en-US" sz="3600" i="1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  <m:e>
                              <m:r>
                                <a:rPr lang="en-US" sz="3600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e>
                              <m:r>
                                <a:rPr lang="en-US" sz="3600" i="1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e>
                          </m:mr>
                          <m:mr>
                            <m:e>
                              <m:r>
                                <a:rPr lang="en-US" sz="3600" i="1">
                                  <a:latin typeface="Cambria Math" panose="02040503050406030204" pitchFamily="18" charset="0"/>
                                </a:rPr>
                                <m:t>𝑔</m:t>
                              </m:r>
                            </m:e>
                            <m:e>
                              <m:r>
                                <a:rPr lang="en-US" sz="3600" i="1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e>
                            <m:e>
                              <m:r>
                                <a:rPr lang="en-US" sz="36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3600" dirty="0"/>
                  <a:t> is called a 3 x 3 square matrix</a:t>
                </a: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80DC379-BC98-4584-9CE3-6BD3505D72D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689" t="-4678" b="-17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587469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609965-0CCC-4648-AE69-B6AACB007B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Zero/Null Matrix and Row Matrix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8C8A4B2-58F1-4EDA-8074-880B1C070CF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4000" b="1" dirty="0"/>
                  <a:t>Zero/Null Matrix: </a:t>
                </a:r>
                <a:r>
                  <a:rPr lang="en-US" sz="4000" dirty="0"/>
                  <a:t>A zero matrix is a matrix in which every elements/entries are zero</a:t>
                </a:r>
              </a:p>
              <a:p>
                <a:pPr marL="0" indent="0">
                  <a:buNone/>
                </a:pPr>
                <a:r>
                  <a:rPr lang="en-US" sz="4000" dirty="0"/>
                  <a:t>e.g.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4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sz="40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US" sz="40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40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40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40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4000" dirty="0"/>
                  <a:t> is a 2 x 2 zero matrix</a:t>
                </a:r>
              </a:p>
              <a:p>
                <a:pPr marL="0" indent="0">
                  <a:buNone/>
                </a:pPr>
                <a:r>
                  <a:rPr lang="en-US" sz="4000" b="1" dirty="0"/>
                  <a:t>Row Matrix: </a:t>
                </a:r>
                <a:r>
                  <a:rPr lang="en-US" sz="4000" dirty="0"/>
                  <a:t>This is a matrix with only one row of elements e.g.</a:t>
                </a:r>
              </a:p>
              <a:p>
                <a:pPr marL="0" indent="0">
                  <a:buNone/>
                </a:pPr>
                <a:r>
                  <a:rPr lang="en-US" sz="4000" dirty="0"/>
                  <a:t>[x  y  z ] or [1  2  3] is 1 x 3 row matrix</a:t>
                </a:r>
              </a:p>
              <a:p>
                <a:pPr marL="0" indent="0">
                  <a:buNone/>
                </a:pPr>
                <a:endParaRPr lang="en-US" sz="4400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8C8A4B2-58F1-4EDA-8074-880B1C070CF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2051" t="-3801" r="-1206" b="-8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908435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B93AA0-8FC4-4DE6-8A50-2A60EF4120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Column Matrix and Identity/Unit Matrix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DF30ACC-6248-46C5-8FB1-7F7C97773DB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b="1" dirty="0"/>
                  <a:t>Column Matrix: </a:t>
                </a:r>
                <a:r>
                  <a:rPr lang="en-US" dirty="0"/>
                  <a:t>This is matrix with only one column of elements </a:t>
                </a:r>
              </a:p>
              <a:p>
                <a:pPr marL="0" indent="0">
                  <a:buNone/>
                </a:pPr>
                <a:r>
                  <a:rPr lang="en-US" dirty="0"/>
                  <a:t>e.g.  Y =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begChr m:val="["/>
                        <m:endChr m:val="]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−2</m:t>
                            </m:r>
                          </m:e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0</m:t>
                            </m:r>
                          </m:e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3</m:t>
                            </m:r>
                          </m:e>
                        </m:eqArr>
                      </m:e>
                    </m:d>
                  </m:oMath>
                </a14:m>
                <a:r>
                  <a:rPr lang="en-US" dirty="0"/>
                  <a:t> is a 3 x 1 column matrix</a:t>
                </a:r>
              </a:p>
              <a:p>
                <a:pPr marL="0" indent="0">
                  <a:buNone/>
                </a:pPr>
                <a:r>
                  <a:rPr lang="en-US" b="1" dirty="0"/>
                  <a:t>Identity/Unit Matrix: </a:t>
                </a:r>
                <a:r>
                  <a:rPr lang="en-US" dirty="0"/>
                  <a:t>The identity matrix (or unit matrix) is a diagonal matrix with all diagonal entries equal to 1</a:t>
                </a:r>
              </a:p>
              <a:p>
                <a:pPr marL="0" indent="0">
                  <a:buNone/>
                </a:pPr>
                <a:r>
                  <a:rPr lang="en-US" dirty="0"/>
                  <a:t>e.g.  I 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dirty="0"/>
                  <a:t> is a 2 x 2 unit matrix, and I 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1    0    0</m:t>
                            </m:r>
                          </m:e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0    1    0</m:t>
                            </m:r>
                          </m:e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0     0    1</m:t>
                            </m:r>
                          </m:e>
                        </m:eqAr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is a 3 x 3 unit matrix</a:t>
                </a: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DF30ACC-6248-46C5-8FB1-7F7C97773DB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86" t="-26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51121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625</Words>
  <Application>Microsoft Macintosh PowerPoint</Application>
  <PresentationFormat>Widescreen</PresentationFormat>
  <Paragraphs>91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3" baseType="lpstr">
      <vt:lpstr>American Typewriter</vt:lpstr>
      <vt:lpstr>Arial</vt:lpstr>
      <vt:lpstr>Bradley Hand</vt:lpstr>
      <vt:lpstr>Calibri</vt:lpstr>
      <vt:lpstr>Calibri Light</vt:lpstr>
      <vt:lpstr>Cambria Math</vt:lpstr>
      <vt:lpstr>Clarendon Lt BT Light</vt:lpstr>
      <vt:lpstr>Copperplate Gothic Bold</vt:lpstr>
      <vt:lpstr>Office Theme</vt:lpstr>
      <vt:lpstr>MINISTRY OF EDUCATION KADUNA STATE RADIO TELEVISION PROGRAMME E-LEARNING</vt:lpstr>
      <vt:lpstr>INTRODUCTION</vt:lpstr>
      <vt:lpstr>Definition and Order of Matrix </vt:lpstr>
      <vt:lpstr>PowerPoint Presentation</vt:lpstr>
      <vt:lpstr>TYPES OF MATRICES </vt:lpstr>
      <vt:lpstr>Equal Matrices</vt:lpstr>
      <vt:lpstr>Square Matrix</vt:lpstr>
      <vt:lpstr>Zero/Null Matrix and Row Matrix</vt:lpstr>
      <vt:lpstr>Column Matrix and Identity/Unit Matrix</vt:lpstr>
      <vt:lpstr>ADDITION AND SUBTRACTION OF MATRICES </vt:lpstr>
      <vt:lpstr>(ii) A – B</vt:lpstr>
      <vt:lpstr>SCALAR MULTIPLICATION </vt:lpstr>
      <vt:lpstr>MULTIPLICATION OF MATRICES </vt:lpstr>
      <vt:lpstr>ASSIGNMENT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Musa Adeyemi Jimoh</dc:creator>
  <cp:lastModifiedBy>Microsoft Office User</cp:lastModifiedBy>
  <cp:revision>14</cp:revision>
  <dcterms:created xsi:type="dcterms:W3CDTF">2020-04-05T23:04:12Z</dcterms:created>
  <dcterms:modified xsi:type="dcterms:W3CDTF">2020-04-06T10:30:45Z</dcterms:modified>
</cp:coreProperties>
</file>