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86" d="100"/>
          <a:sy n="86" d="100"/>
        </p:scale>
        <p:origin x="21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A091F54-140F-49BD-8B71-6E8440DB9B7B}"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763971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091F54-140F-49BD-8B71-6E8440DB9B7B}"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275286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091F54-140F-49BD-8B71-6E8440DB9B7B}"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224617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091F54-140F-49BD-8B71-6E8440DB9B7B}"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216409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91F54-140F-49BD-8B71-6E8440DB9B7B}"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375640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091F54-140F-49BD-8B71-6E8440DB9B7B}" type="datetimeFigureOut">
              <a:rPr lang="en-US" smtClean="0"/>
              <a:t>4/5/20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160648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091F54-140F-49BD-8B71-6E8440DB9B7B}" type="datetimeFigureOut">
              <a:rPr lang="en-US" smtClean="0"/>
              <a:t>4/5/20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239981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091F54-140F-49BD-8B71-6E8440DB9B7B}" type="datetimeFigureOut">
              <a:rPr lang="en-US" smtClean="0"/>
              <a:t>4/5/20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5972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91F54-140F-49BD-8B71-6E8440DB9B7B}" type="datetimeFigureOut">
              <a:rPr lang="en-US" smtClean="0"/>
              <a:t>4/5/20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3286177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91F54-140F-49BD-8B71-6E8440DB9B7B}" type="datetimeFigureOut">
              <a:rPr lang="en-US" smtClean="0"/>
              <a:t>4/5/20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3449465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91F54-140F-49BD-8B71-6E8440DB9B7B}" type="datetimeFigureOut">
              <a:rPr lang="en-US" smtClean="0"/>
              <a:t>4/5/20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950D2-BE16-4A35-B1B1-136B795F920C}" type="slidenum">
              <a:rPr lang="en-US" smtClean="0"/>
              <a:t>‹#›</a:t>
            </a:fld>
            <a:endParaRPr lang="en-US"/>
          </a:p>
        </p:txBody>
      </p:sp>
    </p:spTree>
    <p:extLst>
      <p:ext uri="{BB962C8B-B14F-4D97-AF65-F5344CB8AC3E}">
        <p14:creationId xmlns:p14="http://schemas.microsoft.com/office/powerpoint/2010/main" val="396778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91F54-140F-49BD-8B71-6E8440DB9B7B}" type="datetimeFigureOut">
              <a:rPr lang="en-US" smtClean="0"/>
              <a:t>4/5/20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950D2-BE16-4A35-B1B1-136B795F920C}" type="slidenum">
              <a:rPr lang="en-US" smtClean="0"/>
              <a:t>‹#›</a:t>
            </a:fld>
            <a:endParaRPr lang="en-US"/>
          </a:p>
        </p:txBody>
      </p:sp>
    </p:spTree>
    <p:extLst>
      <p:ext uri="{BB962C8B-B14F-4D97-AF65-F5344CB8AC3E}">
        <p14:creationId xmlns:p14="http://schemas.microsoft.com/office/powerpoint/2010/main" val="3289627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39057"/>
            <a:ext cx="9144000" cy="1394084"/>
          </a:xfrm>
        </p:spPr>
        <p:txBody>
          <a:bodyPr>
            <a:normAutofit/>
          </a:bodyPr>
          <a:lstStyle/>
          <a:p>
            <a:r>
              <a:rPr lang="en-US" sz="3200" b="1" dirty="0">
                <a:latin typeface="Copperplate Gothic Bold" panose="020E0705020206020404" pitchFamily="34" charset="77"/>
              </a:rPr>
              <a:t>MINISTRY OF EDUCATION</a:t>
            </a:r>
            <a:br>
              <a:rPr lang="en-US" sz="3200" b="1" dirty="0"/>
            </a:br>
            <a:r>
              <a:rPr lang="en-US" sz="1800" b="1" dirty="0">
                <a:latin typeface="Copperplate Gothic Bold" panose="020E0705020206020404" pitchFamily="34" charset="77"/>
              </a:rPr>
              <a:t>KADUNA STATE</a:t>
            </a:r>
            <a:br>
              <a:rPr lang="en-US" b="1" dirty="0">
                <a:latin typeface="Bradley Hand" pitchFamily="2" charset="77"/>
              </a:rPr>
            </a:br>
            <a:r>
              <a:rPr lang="en-US" sz="2000" b="1" dirty="0">
                <a:latin typeface="Bradley Hand" pitchFamily="2" charset="77"/>
              </a:rPr>
              <a:t>RADIO TELEVISION PROGRAMME E-LEARNING</a:t>
            </a:r>
            <a:endParaRPr lang="en-US" dirty="0">
              <a:latin typeface="Bradley Hand" pitchFamily="2" charset="77"/>
            </a:endParaRPr>
          </a:p>
        </p:txBody>
      </p:sp>
      <p:sp>
        <p:nvSpPr>
          <p:cNvPr id="3" name="Subtitle 2"/>
          <p:cNvSpPr>
            <a:spLocks noGrp="1"/>
          </p:cNvSpPr>
          <p:nvPr>
            <p:ph type="subTitle" idx="1"/>
          </p:nvPr>
        </p:nvSpPr>
        <p:spPr>
          <a:xfrm>
            <a:off x="1524000" y="4422098"/>
            <a:ext cx="9144000" cy="614088"/>
          </a:xfrm>
        </p:spPr>
        <p:txBody>
          <a:bodyPr>
            <a:normAutofit fontScale="92500" lnSpcReduction="20000"/>
          </a:bodyPr>
          <a:lstStyle/>
          <a:p>
            <a:r>
              <a:rPr lang="en-US" sz="4800" dirty="0">
                <a:latin typeface="American Typewriter" panose="02090604020004020304" pitchFamily="18" charset="77"/>
              </a:rPr>
              <a:t>SUBJECT: MATHEMATICS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8255" y="316717"/>
            <a:ext cx="2254827" cy="1506681"/>
          </a:xfrm>
          <a:prstGeom prst="rect">
            <a:avLst/>
          </a:prstGeom>
        </p:spPr>
      </p:pic>
      <p:sp>
        <p:nvSpPr>
          <p:cNvPr id="5" name="Subtitle 2"/>
          <p:cNvSpPr txBox="1">
            <a:spLocks/>
          </p:cNvSpPr>
          <p:nvPr/>
        </p:nvSpPr>
        <p:spPr>
          <a:xfrm>
            <a:off x="1676400" y="5036186"/>
            <a:ext cx="9144000" cy="7200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dirty="0">
                <a:latin typeface="Clarendon Lt BT Light" panose="02040604040505020204" pitchFamily="18" charset="0"/>
              </a:rPr>
              <a:t>TOPIC -STATISTICS</a:t>
            </a:r>
          </a:p>
        </p:txBody>
      </p:sp>
    </p:spTree>
    <p:extLst>
      <p:ext uri="{BB962C8B-B14F-4D97-AF65-F5344CB8AC3E}">
        <p14:creationId xmlns:p14="http://schemas.microsoft.com/office/powerpoint/2010/main" val="3334389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a:t>
            </a: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3149634604"/>
                  </p:ext>
                </p:extLst>
              </p:nvPr>
            </p:nvGraphicFramePr>
            <p:xfrm>
              <a:off x="1200871" y="1884666"/>
              <a:ext cx="2581420" cy="4308318"/>
            </p:xfrm>
            <a:graphic>
              <a:graphicData uri="http://schemas.openxmlformats.org/drawingml/2006/table">
                <a:tbl>
                  <a:tblPr firstRow="1" firstCol="1" bandRow="1"/>
                  <a:tblGrid>
                    <a:gridCol w="893809">
                      <a:extLst>
                        <a:ext uri="{9D8B030D-6E8A-4147-A177-3AD203B41FA5}">
                          <a16:colId xmlns:a16="http://schemas.microsoft.com/office/drawing/2014/main" val="20000"/>
                        </a:ext>
                      </a:extLst>
                    </a:gridCol>
                    <a:gridCol w="900059">
                      <a:extLst>
                        <a:ext uri="{9D8B030D-6E8A-4147-A177-3AD203B41FA5}">
                          <a16:colId xmlns:a16="http://schemas.microsoft.com/office/drawing/2014/main" val="20001"/>
                        </a:ext>
                      </a:extLst>
                    </a:gridCol>
                    <a:gridCol w="787552">
                      <a:extLst>
                        <a:ext uri="{9D8B030D-6E8A-4147-A177-3AD203B41FA5}">
                          <a16:colId xmlns:a16="http://schemas.microsoft.com/office/drawing/2014/main" val="20002"/>
                        </a:ext>
                      </a:extLst>
                    </a:gridCol>
                  </a:tblGrid>
                  <a:tr h="615474">
                    <a:tc>
                      <a:txBody>
                        <a:bodyPr/>
                        <a:lstStyle/>
                        <a:p>
                          <a:pPr marL="0" marR="0">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15474">
                    <a:tc>
                      <a:txBody>
                        <a:bodyPr/>
                        <a:lstStyle/>
                        <a:p>
                          <a:pPr marL="0" marR="0">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3149634604"/>
                  </p:ext>
                </p:extLst>
              </p:nvPr>
            </p:nvGraphicFramePr>
            <p:xfrm>
              <a:off x="1200871" y="1884666"/>
              <a:ext cx="2581420" cy="4308318"/>
            </p:xfrm>
            <a:graphic>
              <a:graphicData uri="http://schemas.openxmlformats.org/drawingml/2006/table">
                <a:tbl>
                  <a:tblPr firstRow="1" firstCol="1" bandRow="1"/>
                  <a:tblGrid>
                    <a:gridCol w="893809"/>
                    <a:gridCol w="900059"/>
                    <a:gridCol w="787552"/>
                  </a:tblGrid>
                  <a:tr h="615474">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blipFill rotWithShape="0">
                          <a:blip r:embed="rId2"/>
                          <a:stretch>
                            <a:fillRect l="-680" r="-190476" b="-609901"/>
                          </a:stretch>
                        </a:blipFill>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blipFill rotWithShape="0">
                          <a:blip r:embed="rId2"/>
                          <a:stretch>
                            <a:fillRect l="-227692" r="-1538" b="-609901"/>
                          </a:stretch>
                        </a:blipFill>
                      </a:tcPr>
                    </a:tc>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15474">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615474">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blipFill rotWithShape="0">
                          <a:blip r:embed="rId2"/>
                          <a:stretch>
                            <a:fillRect l="-680" t="-600000" r="-190476" b="-9901"/>
                          </a:stretch>
                        </a:blipFill>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mc:Fallback>
      </mc:AlternateContent>
    </p:spTree>
    <p:extLst>
      <p:ext uri="{BB962C8B-B14F-4D97-AF65-F5344CB8AC3E}">
        <p14:creationId xmlns:p14="http://schemas.microsoft.com/office/powerpoint/2010/main" val="4207096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768927"/>
                <a:ext cx="10515600" cy="5408036"/>
              </a:xfrm>
            </p:spPr>
            <p:txBody>
              <a:bodyPr>
                <a:normAutofit/>
              </a:bodyPr>
              <a:lstStyle/>
              <a:p>
                <a:pPr marL="0" indent="0">
                  <a:buNone/>
                </a:pPr>
                <a:r>
                  <a:rPr lang="en-US" sz="6000" dirty="0"/>
                  <a:t>(a)</a:t>
                </a:r>
                <a:r>
                  <a:rPr lang="en-US" dirty="0"/>
                  <a:t>	</a:t>
                </a:r>
                <a:r>
                  <a:rPr lang="en-US" sz="7200" dirty="0"/>
                  <a:t>Mean (</a:t>
                </a:r>
                <a14:m>
                  <m:oMath xmlns:m="http://schemas.openxmlformats.org/officeDocument/2006/math">
                    <m:r>
                      <a:rPr lang="en-US" sz="7200" i="1">
                        <a:latin typeface="Cambria Math" panose="02040503050406030204" pitchFamily="18" charset="0"/>
                      </a:rPr>
                      <m:t>𝑥</m:t>
                    </m:r>
                  </m:oMath>
                </a14:m>
                <a:r>
                  <a:rPr lang="en-US" sz="7200" dirty="0"/>
                  <a:t>)	=	</a:t>
                </a:r>
                <a14:m>
                  <m:oMath xmlns:m="http://schemas.openxmlformats.org/officeDocument/2006/math">
                    <m:f>
                      <m:fPr>
                        <m:ctrlPr>
                          <a:rPr lang="en-US" sz="7200" i="1">
                            <a:latin typeface="Cambria Math" panose="02040503050406030204" pitchFamily="18" charset="0"/>
                          </a:rPr>
                        </m:ctrlPr>
                      </m:fPr>
                      <m:num>
                        <m:r>
                          <a:rPr lang="en-US" sz="7200" i="1">
                            <a:latin typeface="Cambria Math" panose="02040503050406030204" pitchFamily="18" charset="0"/>
                          </a:rPr>
                          <m:t>∑</m:t>
                        </m:r>
                        <m:r>
                          <a:rPr lang="en-US" sz="7200" i="1">
                            <a:latin typeface="Cambria Math" panose="02040503050406030204" pitchFamily="18" charset="0"/>
                          </a:rPr>
                          <m:t>𝑓𝑥</m:t>
                        </m:r>
                      </m:num>
                      <m:den>
                        <m:r>
                          <a:rPr lang="en-US" sz="7200" i="1">
                            <a:latin typeface="Cambria Math" panose="02040503050406030204" pitchFamily="18" charset="0"/>
                          </a:rPr>
                          <m:t>∑</m:t>
                        </m:r>
                        <m:r>
                          <a:rPr lang="en-US" sz="7200" i="1">
                            <a:latin typeface="Cambria Math" panose="02040503050406030204" pitchFamily="18" charset="0"/>
                          </a:rPr>
                          <m:t>𝑓</m:t>
                        </m:r>
                      </m:den>
                    </m:f>
                  </m:oMath>
                </a14:m>
                <a:endParaRPr lang="en-US" sz="7200" dirty="0"/>
              </a:p>
              <a:p>
                <a:pPr marL="0" indent="0">
                  <a:buNone/>
                </a:pPr>
                <a:r>
                  <a:rPr lang="en-US" sz="7200" dirty="0"/>
                  <a:t>					=	</a:t>
                </a:r>
                <a14:m>
                  <m:oMath xmlns:m="http://schemas.openxmlformats.org/officeDocument/2006/math">
                    <m:f>
                      <m:fPr>
                        <m:ctrlPr>
                          <a:rPr lang="en-US" sz="7200" i="1">
                            <a:latin typeface="Cambria Math" panose="02040503050406030204" pitchFamily="18" charset="0"/>
                          </a:rPr>
                        </m:ctrlPr>
                      </m:fPr>
                      <m:num>
                        <m:r>
                          <a:rPr lang="en-US" sz="7200" i="1">
                            <a:latin typeface="Cambria Math" panose="02040503050406030204" pitchFamily="18" charset="0"/>
                          </a:rPr>
                          <m:t>49</m:t>
                        </m:r>
                      </m:num>
                      <m:den>
                        <m:r>
                          <a:rPr lang="en-US" sz="7200" i="1">
                            <a:latin typeface="Cambria Math" panose="02040503050406030204" pitchFamily="18" charset="0"/>
                          </a:rPr>
                          <m:t>10</m:t>
                        </m:r>
                      </m:den>
                    </m:f>
                  </m:oMath>
                </a14:m>
                <a:endParaRPr lang="en-US" sz="7200" dirty="0"/>
              </a:p>
              <a:p>
                <a:pPr marL="0" indent="0">
                  <a:buNone/>
                </a:pPr>
                <a:r>
                  <a:rPr lang="en-US" sz="7200" dirty="0"/>
                  <a:t>					=	4.9</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768927"/>
                <a:ext cx="10515600" cy="5408036"/>
              </a:xfrm>
              <a:blipFill rotWithShape="0">
                <a:blip r:embed="rId2"/>
                <a:stretch>
                  <a:fillRect l="-3536" t="-1578"/>
                </a:stretch>
              </a:blipFill>
            </p:spPr>
            <p:txBody>
              <a:bodyPr/>
              <a:lstStyle/>
              <a:p>
                <a:r>
                  <a:rPr lang="en-US">
                    <a:noFill/>
                  </a:rPr>
                  <a:t> </a:t>
                </a:r>
              </a:p>
            </p:txBody>
          </p:sp>
        </mc:Fallback>
      </mc:AlternateContent>
      <p:cxnSp>
        <p:nvCxnSpPr>
          <p:cNvPr id="4" name="Straight Connector 3"/>
          <p:cNvCxnSpPr/>
          <p:nvPr/>
        </p:nvCxnSpPr>
        <p:spPr>
          <a:xfrm>
            <a:off x="4665518" y="1236518"/>
            <a:ext cx="249382" cy="0"/>
          </a:xfrm>
          <a:prstGeom prst="line">
            <a:avLst/>
          </a:prstGeom>
          <a:ln w="571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20193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0328"/>
            <a:ext cx="10515600" cy="5636636"/>
          </a:xfrm>
        </p:spPr>
        <p:txBody>
          <a:bodyPr>
            <a:normAutofit lnSpcReduction="10000"/>
          </a:bodyPr>
          <a:lstStyle/>
          <a:p>
            <a:pPr marL="0" indent="0">
              <a:buNone/>
            </a:pPr>
            <a:r>
              <a:rPr lang="en-US" sz="4000" dirty="0"/>
              <a:t> (b)	Median 	=	</a:t>
            </a:r>
            <a:r>
              <a:rPr lang="en-US" sz="4000" u="sng" dirty="0"/>
              <a:t>5</a:t>
            </a:r>
            <a:r>
              <a:rPr lang="en-US" sz="4000" u="sng" baseline="30000" dirty="0"/>
              <a:t>th</a:t>
            </a:r>
            <a:r>
              <a:rPr lang="en-US" sz="4000" u="sng" dirty="0"/>
              <a:t> +  6</a:t>
            </a:r>
            <a:r>
              <a:rPr lang="en-US" sz="4000" u="sng" baseline="30000" dirty="0"/>
              <a:t>th</a:t>
            </a:r>
            <a:r>
              <a:rPr lang="en-US" sz="4000" dirty="0"/>
              <a:t> </a:t>
            </a:r>
          </a:p>
          <a:p>
            <a:pPr marL="0" indent="0">
              <a:buNone/>
            </a:pPr>
            <a:r>
              <a:rPr lang="en-US" sz="4000" dirty="0"/>
              <a:t>				     2</a:t>
            </a:r>
          </a:p>
          <a:p>
            <a:pPr marL="0" indent="0">
              <a:buNone/>
            </a:pPr>
            <a:r>
              <a:rPr lang="en-US" sz="4000" dirty="0"/>
              <a:t>			=	</a:t>
            </a:r>
            <a:r>
              <a:rPr lang="en-US" sz="4000" u="sng" dirty="0"/>
              <a:t>5 + 5</a:t>
            </a:r>
            <a:r>
              <a:rPr lang="en-US" sz="4000" dirty="0"/>
              <a:t> </a:t>
            </a:r>
          </a:p>
          <a:p>
            <a:pPr marL="0" indent="0">
              <a:buNone/>
            </a:pPr>
            <a:r>
              <a:rPr lang="en-US" sz="4000" dirty="0"/>
              <a:t>				   2</a:t>
            </a:r>
          </a:p>
          <a:p>
            <a:pPr marL="0" indent="0">
              <a:buNone/>
            </a:pPr>
            <a:r>
              <a:rPr lang="en-US" sz="4000" dirty="0"/>
              <a:t>			=	</a:t>
            </a:r>
            <a:r>
              <a:rPr lang="en-US" sz="4000" u="sng" dirty="0"/>
              <a:t>10</a:t>
            </a:r>
            <a:r>
              <a:rPr lang="en-US" sz="4000" dirty="0"/>
              <a:t> </a:t>
            </a:r>
          </a:p>
          <a:p>
            <a:pPr marL="0" indent="0">
              <a:buNone/>
            </a:pPr>
            <a:r>
              <a:rPr lang="en-US" sz="4000" dirty="0"/>
              <a:t>				 2</a:t>
            </a:r>
          </a:p>
          <a:p>
            <a:pPr marL="0" indent="0">
              <a:buNone/>
            </a:pPr>
            <a:r>
              <a:rPr lang="en-US" sz="4000" dirty="0"/>
              <a:t>			=	5</a:t>
            </a:r>
          </a:p>
          <a:p>
            <a:pPr marL="0" indent="0">
              <a:buNone/>
            </a:pPr>
            <a:r>
              <a:rPr lang="en-US" sz="4000" dirty="0"/>
              <a:t> (c)	Mode 	=	5 (number with highest 						frequency)</a:t>
            </a:r>
            <a:endParaRPr lang="en-US" dirty="0"/>
          </a:p>
          <a:p>
            <a:endParaRPr lang="en-US" dirty="0"/>
          </a:p>
        </p:txBody>
      </p:sp>
    </p:spTree>
    <p:extLst>
      <p:ext uri="{BB962C8B-B14F-4D97-AF65-F5344CB8AC3E}">
        <p14:creationId xmlns:p14="http://schemas.microsoft.com/office/powerpoint/2010/main" val="213380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 3</a:t>
            </a:r>
          </a:p>
        </p:txBody>
      </p:sp>
      <p:sp>
        <p:nvSpPr>
          <p:cNvPr id="3" name="Content Placeholder 2"/>
          <p:cNvSpPr>
            <a:spLocks noGrp="1"/>
          </p:cNvSpPr>
          <p:nvPr>
            <p:ph idx="1"/>
          </p:nvPr>
        </p:nvSpPr>
        <p:spPr/>
        <p:txBody>
          <a:bodyPr/>
          <a:lstStyle/>
          <a:p>
            <a:pPr marL="0" indent="0">
              <a:buNone/>
            </a:pPr>
            <a:r>
              <a:rPr lang="en-US" dirty="0"/>
              <a:t>The table below shows the marks scored by a group of 32 students in a Further Mathematics test</a:t>
            </a:r>
          </a:p>
          <a:p>
            <a:pPr marL="0" indent="0">
              <a:buNone/>
            </a:pPr>
            <a:endParaRPr lang="en-US" dirty="0"/>
          </a:p>
          <a:p>
            <a:pPr marL="0" indent="0">
              <a:buNone/>
            </a:pPr>
            <a:endParaRPr lang="en-US" dirty="0"/>
          </a:p>
          <a:p>
            <a:pPr marL="514350" indent="-514350">
              <a:buFont typeface="+mj-lt"/>
              <a:buAutoNum type="alphaLcParenR"/>
            </a:pPr>
            <a:r>
              <a:rPr lang="en-US" dirty="0"/>
              <a:t>Find the </a:t>
            </a:r>
          </a:p>
          <a:p>
            <a:pPr marL="0" lvl="0" indent="0">
              <a:buNone/>
            </a:pPr>
            <a:r>
              <a:rPr lang="en-US" dirty="0"/>
              <a:t>	</a:t>
            </a:r>
            <a:r>
              <a:rPr lang="en-US" dirty="0" err="1"/>
              <a:t>i</a:t>
            </a:r>
            <a:r>
              <a:rPr lang="en-US" dirty="0"/>
              <a:t>.	Mean 	ii.	Median		</a:t>
            </a:r>
          </a:p>
          <a:p>
            <a:pPr marL="0" lvl="0" indent="0">
              <a:buNone/>
            </a:pPr>
            <a:r>
              <a:rPr lang="en-US" dirty="0"/>
              <a:t>	iii.	Mode of the marks</a:t>
            </a:r>
          </a:p>
          <a:p>
            <a:pPr marL="0" lvl="0" indent="0">
              <a:buNone/>
            </a:pPr>
            <a:r>
              <a:rPr lang="en-US" dirty="0"/>
              <a:t>b)  Percentage of students who scored at-least 8 marks</a:t>
            </a:r>
          </a:p>
          <a:p>
            <a:pPr marL="0" indent="0">
              <a:buNone/>
            </a:pPr>
            <a:endParaRPr lang="en-US" dirty="0"/>
          </a:p>
          <a:p>
            <a:pPr marL="0" indent="0">
              <a:buNone/>
            </a:pPr>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849161442"/>
                  </p:ext>
                </p:extLst>
              </p:nvPr>
            </p:nvGraphicFramePr>
            <p:xfrm>
              <a:off x="1057996" y="2762033"/>
              <a:ext cx="9135487" cy="791658"/>
            </p:xfrm>
            <a:graphic>
              <a:graphicData uri="http://schemas.openxmlformats.org/drawingml/2006/table">
                <a:tbl>
                  <a:tblPr firstRow="1" firstCol="1" bandRow="1"/>
                  <a:tblGrid>
                    <a:gridCol w="2198160">
                      <a:extLst>
                        <a:ext uri="{9D8B030D-6E8A-4147-A177-3AD203B41FA5}">
                          <a16:colId xmlns:a16="http://schemas.microsoft.com/office/drawing/2014/main" val="20000"/>
                        </a:ext>
                      </a:extLst>
                    </a:gridCol>
                    <a:gridCol w="842299">
                      <a:extLst>
                        <a:ext uri="{9D8B030D-6E8A-4147-A177-3AD203B41FA5}">
                          <a16:colId xmlns:a16="http://schemas.microsoft.com/office/drawing/2014/main" val="20001"/>
                        </a:ext>
                      </a:extLst>
                    </a:gridCol>
                    <a:gridCol w="761878">
                      <a:extLst>
                        <a:ext uri="{9D8B030D-6E8A-4147-A177-3AD203B41FA5}">
                          <a16:colId xmlns:a16="http://schemas.microsoft.com/office/drawing/2014/main" val="20002"/>
                        </a:ext>
                      </a:extLst>
                    </a:gridCol>
                    <a:gridCol w="761878">
                      <a:extLst>
                        <a:ext uri="{9D8B030D-6E8A-4147-A177-3AD203B41FA5}">
                          <a16:colId xmlns:a16="http://schemas.microsoft.com/office/drawing/2014/main" val="20003"/>
                        </a:ext>
                      </a:extLst>
                    </a:gridCol>
                    <a:gridCol w="761878">
                      <a:extLst>
                        <a:ext uri="{9D8B030D-6E8A-4147-A177-3AD203B41FA5}">
                          <a16:colId xmlns:a16="http://schemas.microsoft.com/office/drawing/2014/main" val="20004"/>
                        </a:ext>
                      </a:extLst>
                    </a:gridCol>
                    <a:gridCol w="634899">
                      <a:extLst>
                        <a:ext uri="{9D8B030D-6E8A-4147-A177-3AD203B41FA5}">
                          <a16:colId xmlns:a16="http://schemas.microsoft.com/office/drawing/2014/main" val="20005"/>
                        </a:ext>
                      </a:extLst>
                    </a:gridCol>
                    <a:gridCol w="634899">
                      <a:extLst>
                        <a:ext uri="{9D8B030D-6E8A-4147-A177-3AD203B41FA5}">
                          <a16:colId xmlns:a16="http://schemas.microsoft.com/office/drawing/2014/main" val="20006"/>
                        </a:ext>
                      </a:extLst>
                    </a:gridCol>
                    <a:gridCol w="634899">
                      <a:extLst>
                        <a:ext uri="{9D8B030D-6E8A-4147-A177-3AD203B41FA5}">
                          <a16:colId xmlns:a16="http://schemas.microsoft.com/office/drawing/2014/main" val="20007"/>
                        </a:ext>
                      </a:extLst>
                    </a:gridCol>
                    <a:gridCol w="634899">
                      <a:extLst>
                        <a:ext uri="{9D8B030D-6E8A-4147-A177-3AD203B41FA5}">
                          <a16:colId xmlns:a16="http://schemas.microsoft.com/office/drawing/2014/main" val="20008"/>
                        </a:ext>
                      </a:extLst>
                    </a:gridCol>
                    <a:gridCol w="634899">
                      <a:extLst>
                        <a:ext uri="{9D8B030D-6E8A-4147-A177-3AD203B41FA5}">
                          <a16:colId xmlns:a16="http://schemas.microsoft.com/office/drawing/2014/main" val="20009"/>
                        </a:ext>
                      </a:extLst>
                    </a:gridCol>
                    <a:gridCol w="634899">
                      <a:extLst>
                        <a:ext uri="{9D8B030D-6E8A-4147-A177-3AD203B41FA5}">
                          <a16:colId xmlns:a16="http://schemas.microsoft.com/office/drawing/2014/main" val="20010"/>
                        </a:ext>
                      </a:extLst>
                    </a:gridCol>
                  </a:tblGrid>
                  <a:tr h="395829">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Marks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5829">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Frequency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849161442"/>
                  </p:ext>
                </p:extLst>
              </p:nvPr>
            </p:nvGraphicFramePr>
            <p:xfrm>
              <a:off x="1057996" y="2762033"/>
              <a:ext cx="9135487" cy="791658"/>
            </p:xfrm>
            <a:graphic>
              <a:graphicData uri="http://schemas.openxmlformats.org/drawingml/2006/table">
                <a:tbl>
                  <a:tblPr firstRow="1" firstCol="1" bandRow="1"/>
                  <a:tblGrid>
                    <a:gridCol w="2198160"/>
                    <a:gridCol w="842299"/>
                    <a:gridCol w="761878"/>
                    <a:gridCol w="761878"/>
                    <a:gridCol w="761878"/>
                    <a:gridCol w="634899"/>
                    <a:gridCol w="634899"/>
                    <a:gridCol w="634899"/>
                    <a:gridCol w="634899"/>
                    <a:gridCol w="634899"/>
                    <a:gridCol w="634899"/>
                  </a:tblGrid>
                  <a:tr h="395829">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277" t="-21538" r="-316066" b="-141538"/>
                          </a:stretch>
                        </a:blipFill>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829">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Frequency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3169726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5302"/>
          </a:xfrm>
        </p:spPr>
        <p:txBody>
          <a:bodyPr/>
          <a:lstStyle/>
          <a:p>
            <a:r>
              <a:rPr lang="en-US" dirty="0"/>
              <a:t>Solution</a:t>
            </a: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4001542826"/>
                  </p:ext>
                </p:extLst>
              </p:nvPr>
            </p:nvGraphicFramePr>
            <p:xfrm>
              <a:off x="1408690" y="1443050"/>
              <a:ext cx="3080183" cy="4737940"/>
            </p:xfrm>
            <a:graphic>
              <a:graphicData uri="http://schemas.openxmlformats.org/drawingml/2006/table">
                <a:tbl>
                  <a:tblPr firstRow="1" firstCol="1" bandRow="1"/>
                  <a:tblGrid>
                    <a:gridCol w="1066504">
                      <a:extLst>
                        <a:ext uri="{9D8B030D-6E8A-4147-A177-3AD203B41FA5}">
                          <a16:colId xmlns:a16="http://schemas.microsoft.com/office/drawing/2014/main" val="20000"/>
                        </a:ext>
                      </a:extLst>
                    </a:gridCol>
                    <a:gridCol w="1073962">
                      <a:extLst>
                        <a:ext uri="{9D8B030D-6E8A-4147-A177-3AD203B41FA5}">
                          <a16:colId xmlns:a16="http://schemas.microsoft.com/office/drawing/2014/main" val="20001"/>
                        </a:ext>
                      </a:extLst>
                    </a:gridCol>
                    <a:gridCol w="939717">
                      <a:extLst>
                        <a:ext uri="{9D8B030D-6E8A-4147-A177-3AD203B41FA5}">
                          <a16:colId xmlns:a16="http://schemas.microsoft.com/office/drawing/2014/main" val="20002"/>
                        </a:ext>
                      </a:extLst>
                    </a:gridCol>
                  </a:tblGrid>
                  <a:tr h="391498">
                    <a:tc>
                      <a:txBody>
                        <a:bodyPr/>
                        <a:lstStyle/>
                        <a:p>
                          <a:pPr marL="0" marR="0">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oMath>
                            </m:oMathPara>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oMath>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91498">
                    <a:tc>
                      <a:txBody>
                        <a:bodyPr/>
                        <a:lstStyle/>
                        <a:p>
                          <a:pPr marL="0" marR="0">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1"/>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4001542826"/>
                  </p:ext>
                </p:extLst>
              </p:nvPr>
            </p:nvGraphicFramePr>
            <p:xfrm>
              <a:off x="1408690" y="1443050"/>
              <a:ext cx="3080183" cy="4737940"/>
            </p:xfrm>
            <a:graphic>
              <a:graphicData uri="http://schemas.openxmlformats.org/drawingml/2006/table">
                <a:tbl>
                  <a:tblPr firstRow="1" firstCol="1" bandRow="1"/>
                  <a:tblGrid>
                    <a:gridCol w="1066504"/>
                    <a:gridCol w="1073962"/>
                    <a:gridCol w="939717"/>
                  </a:tblGrid>
                  <a:tr h="411480">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blipFill rotWithShape="0">
                          <a:blip r:embed="rId2"/>
                          <a:stretch>
                            <a:fillRect l="-571" r="-190286" b="-1069118"/>
                          </a:stretch>
                        </a:blipFill>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blipFill rotWithShape="0">
                          <a:blip r:embed="rId2"/>
                          <a:stretch>
                            <a:fillRect l="-229221" r="-1299" b="-1069118"/>
                          </a:stretch>
                        </a:blipFill>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1498">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11480">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blipFill rotWithShape="0">
                          <a:blip r:embed="rId2"/>
                          <a:stretch>
                            <a:fillRect l="-571" t="-1044118" r="-190286" b="-25000"/>
                          </a:stretch>
                        </a:blipFill>
                      </a:tcPr>
                    </a:tc>
                    <a:tc>
                      <a:txBody>
                        <a:bodyPr/>
                        <a:lstStyle/>
                        <a:p>
                          <a:pPr marL="0" marR="0">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mc:Fallback>
      </mc:AlternateContent>
    </p:spTree>
    <p:extLst>
      <p:ext uri="{BB962C8B-B14F-4D97-AF65-F5344CB8AC3E}">
        <p14:creationId xmlns:p14="http://schemas.microsoft.com/office/powerpoint/2010/main" val="707621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509155"/>
                <a:ext cx="10515600" cy="5667808"/>
              </a:xfrm>
            </p:spPr>
            <p:txBody>
              <a:bodyPr/>
              <a:lstStyle/>
              <a:p>
                <a:pPr marL="0" indent="0">
                  <a:buNone/>
                </a:pPr>
                <a:r>
                  <a:rPr lang="en-US" sz="6600" dirty="0"/>
                  <a:t>(a)</a:t>
                </a:r>
                <a:r>
                  <a:rPr lang="en-US" sz="6600" dirty="0" err="1"/>
                  <a:t>i</a:t>
                </a:r>
                <a:r>
                  <a:rPr lang="en-US" sz="6600" dirty="0"/>
                  <a:t>.	Mean (</a:t>
                </a:r>
                <a14:m>
                  <m:oMath xmlns:m="http://schemas.openxmlformats.org/officeDocument/2006/math">
                    <m:r>
                      <a:rPr lang="en-US" sz="6600" i="1">
                        <a:latin typeface="Cambria Math" panose="02040503050406030204" pitchFamily="18" charset="0"/>
                      </a:rPr>
                      <m:t>𝑥</m:t>
                    </m:r>
                  </m:oMath>
                </a14:m>
                <a:r>
                  <a:rPr lang="en-US" sz="6600" dirty="0"/>
                  <a:t>)	=	</a:t>
                </a:r>
                <a14:m>
                  <m:oMath xmlns:m="http://schemas.openxmlformats.org/officeDocument/2006/math">
                    <m:f>
                      <m:fPr>
                        <m:ctrlPr>
                          <a:rPr lang="en-US" sz="6600" i="1">
                            <a:latin typeface="Cambria Math" panose="02040503050406030204" pitchFamily="18" charset="0"/>
                          </a:rPr>
                        </m:ctrlPr>
                      </m:fPr>
                      <m:num>
                        <m:r>
                          <a:rPr lang="en-US" sz="6600" i="1">
                            <a:latin typeface="Cambria Math" panose="02040503050406030204" pitchFamily="18" charset="0"/>
                          </a:rPr>
                          <m:t>∑</m:t>
                        </m:r>
                        <m:r>
                          <a:rPr lang="en-US" sz="6600" i="1">
                            <a:latin typeface="Cambria Math" panose="02040503050406030204" pitchFamily="18" charset="0"/>
                          </a:rPr>
                          <m:t>𝑓𝑥</m:t>
                        </m:r>
                      </m:num>
                      <m:den>
                        <m:r>
                          <a:rPr lang="en-US" sz="6600" i="1">
                            <a:latin typeface="Cambria Math" panose="02040503050406030204" pitchFamily="18" charset="0"/>
                          </a:rPr>
                          <m:t>∑</m:t>
                        </m:r>
                        <m:r>
                          <a:rPr lang="en-US" sz="6600" i="1">
                            <a:latin typeface="Cambria Math" panose="02040503050406030204" pitchFamily="18" charset="0"/>
                          </a:rPr>
                          <m:t>𝑓</m:t>
                        </m:r>
                      </m:den>
                    </m:f>
                  </m:oMath>
                </a14:m>
                <a:endParaRPr lang="en-US" sz="6600" dirty="0"/>
              </a:p>
              <a:p>
                <a:pPr marL="0" indent="0">
                  <a:buNone/>
                </a:pPr>
                <a:r>
                  <a:rPr lang="en-US" sz="6600" dirty="0"/>
                  <a:t>						=	</a:t>
                </a:r>
                <a14:m>
                  <m:oMath xmlns:m="http://schemas.openxmlformats.org/officeDocument/2006/math">
                    <m:f>
                      <m:fPr>
                        <m:ctrlPr>
                          <a:rPr lang="en-US" sz="6600" i="1">
                            <a:latin typeface="Cambria Math" panose="02040503050406030204" pitchFamily="18" charset="0"/>
                          </a:rPr>
                        </m:ctrlPr>
                      </m:fPr>
                      <m:num>
                        <m:r>
                          <a:rPr lang="en-US" sz="6600" i="1">
                            <a:latin typeface="Cambria Math" panose="02040503050406030204" pitchFamily="18" charset="0"/>
                          </a:rPr>
                          <m:t>167</m:t>
                        </m:r>
                      </m:num>
                      <m:den>
                        <m:r>
                          <a:rPr lang="en-US" sz="6600" i="1">
                            <a:latin typeface="Cambria Math" panose="02040503050406030204" pitchFamily="18" charset="0"/>
                          </a:rPr>
                          <m:t>32</m:t>
                        </m:r>
                      </m:den>
                    </m:f>
                  </m:oMath>
                </a14:m>
                <a:endParaRPr lang="en-US" sz="6600" dirty="0"/>
              </a:p>
              <a:p>
                <a:pPr marL="0" indent="0">
                  <a:buNone/>
                </a:pPr>
                <a:r>
                  <a:rPr lang="en-US" sz="6600" dirty="0"/>
                  <a:t>						=	5.21875</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509155"/>
                <a:ext cx="10515600" cy="5667808"/>
              </a:xfrm>
              <a:blipFill rotWithShape="0">
                <a:blip r:embed="rId2"/>
                <a:stretch>
                  <a:fillRect l="-4000" t="-1399"/>
                </a:stretch>
              </a:blipFill>
            </p:spPr>
            <p:txBody>
              <a:bodyPr/>
              <a:lstStyle/>
              <a:p>
                <a:r>
                  <a:rPr lang="en-US">
                    <a:noFill/>
                  </a:rPr>
                  <a:t> </a:t>
                </a:r>
              </a:p>
            </p:txBody>
          </p:sp>
        </mc:Fallback>
      </mc:AlternateContent>
      <p:cxnSp>
        <p:nvCxnSpPr>
          <p:cNvPr id="4" name="Straight Connector 3"/>
          <p:cNvCxnSpPr/>
          <p:nvPr/>
        </p:nvCxnSpPr>
        <p:spPr>
          <a:xfrm>
            <a:off x="5330536" y="914400"/>
            <a:ext cx="207819" cy="0"/>
          </a:xfrm>
          <a:prstGeom prst="line">
            <a:avLst/>
          </a:prstGeom>
          <a:ln w="571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4828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7591"/>
            <a:ext cx="10515600" cy="5709372"/>
          </a:xfrm>
        </p:spPr>
        <p:txBody>
          <a:bodyPr>
            <a:noAutofit/>
          </a:bodyPr>
          <a:lstStyle/>
          <a:p>
            <a:pPr marL="0" indent="0">
              <a:buNone/>
            </a:pPr>
            <a:r>
              <a:rPr lang="en-US" sz="3600" dirty="0"/>
              <a:t>ii.	Median 	=	</a:t>
            </a:r>
            <a:r>
              <a:rPr lang="en-US" sz="3600" u="sng" dirty="0"/>
              <a:t>16</a:t>
            </a:r>
            <a:r>
              <a:rPr lang="en-US" sz="3600" u="sng" baseline="30000" dirty="0"/>
              <a:t>th</a:t>
            </a:r>
            <a:r>
              <a:rPr lang="en-US" sz="3600" u="sng" dirty="0"/>
              <a:t> +  17</a:t>
            </a:r>
            <a:r>
              <a:rPr lang="en-US" sz="3600" u="sng" baseline="30000" dirty="0"/>
              <a:t>th</a:t>
            </a:r>
            <a:r>
              <a:rPr lang="en-US" sz="3600" dirty="0"/>
              <a:t> </a:t>
            </a:r>
          </a:p>
          <a:p>
            <a:pPr marL="0" indent="0">
              <a:buNone/>
            </a:pPr>
            <a:r>
              <a:rPr lang="en-US" sz="3600" dirty="0"/>
              <a:t>				     2</a:t>
            </a:r>
          </a:p>
          <a:p>
            <a:pPr marL="0" indent="0">
              <a:buNone/>
            </a:pPr>
            <a:r>
              <a:rPr lang="en-US" sz="3600" dirty="0"/>
              <a:t>			=	</a:t>
            </a:r>
            <a:r>
              <a:rPr lang="en-US" sz="3600" u="sng" dirty="0"/>
              <a:t>5 + 5</a:t>
            </a:r>
            <a:r>
              <a:rPr lang="en-US" sz="3600" dirty="0"/>
              <a:t> </a:t>
            </a:r>
          </a:p>
          <a:p>
            <a:pPr marL="0" indent="0">
              <a:buNone/>
            </a:pPr>
            <a:r>
              <a:rPr lang="en-US" sz="3600" dirty="0"/>
              <a:t>				   2</a:t>
            </a:r>
          </a:p>
          <a:p>
            <a:pPr marL="0" indent="0">
              <a:buNone/>
            </a:pPr>
            <a:r>
              <a:rPr lang="en-US" sz="3600" dirty="0"/>
              <a:t>			=	</a:t>
            </a:r>
            <a:r>
              <a:rPr lang="en-US" sz="3600" u="sng" dirty="0"/>
              <a:t>10</a:t>
            </a:r>
            <a:r>
              <a:rPr lang="en-US" sz="3600" dirty="0"/>
              <a:t> </a:t>
            </a:r>
          </a:p>
          <a:p>
            <a:pPr marL="0" indent="0">
              <a:buNone/>
            </a:pPr>
            <a:r>
              <a:rPr lang="en-US" sz="3600" dirty="0"/>
              <a:t>				 2</a:t>
            </a:r>
          </a:p>
          <a:p>
            <a:pPr marL="0" indent="0">
              <a:buNone/>
            </a:pPr>
            <a:r>
              <a:rPr lang="en-US" sz="3600" dirty="0"/>
              <a:t>			=	5</a:t>
            </a:r>
          </a:p>
          <a:p>
            <a:pPr marL="0" indent="0">
              <a:buNone/>
            </a:pPr>
            <a:r>
              <a:rPr lang="en-US" sz="3600" dirty="0"/>
              <a:t> iii.	Mode 		=	7 (number with highest 							frequency)</a:t>
            </a:r>
          </a:p>
          <a:p>
            <a:pPr marL="0" indent="0">
              <a:buNone/>
            </a:pPr>
            <a:endParaRPr lang="en-US" sz="3600" dirty="0"/>
          </a:p>
        </p:txBody>
      </p:sp>
    </p:spTree>
    <p:extLst>
      <p:ext uri="{BB962C8B-B14F-4D97-AF65-F5344CB8AC3E}">
        <p14:creationId xmlns:p14="http://schemas.microsoft.com/office/powerpoint/2010/main" val="106464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841664"/>
                <a:ext cx="10515600" cy="5335299"/>
              </a:xfrm>
            </p:spPr>
            <p:txBody>
              <a:bodyPr/>
              <a:lstStyle/>
              <a:p>
                <a:pPr marL="514350" indent="-514350">
                  <a:buAutoNum type="alphaLcParenBoth" startAt="2"/>
                </a:pPr>
                <a:r>
                  <a:rPr lang="en-US" sz="4800" dirty="0"/>
                  <a:t>Percentage who scored at-least 8 marks		</a:t>
                </a:r>
              </a:p>
              <a:p>
                <a:pPr marL="0" indent="0">
                  <a:buNone/>
                </a:pPr>
                <a:r>
                  <a:rPr lang="en-US" sz="4800" dirty="0"/>
                  <a:t>			=	</a:t>
                </a:r>
                <a14:m>
                  <m:oMath xmlns:m="http://schemas.openxmlformats.org/officeDocument/2006/math">
                    <m:f>
                      <m:fPr>
                        <m:ctrlPr>
                          <a:rPr lang="en-US" sz="4800" i="1">
                            <a:latin typeface="Cambria Math" panose="02040503050406030204" pitchFamily="18" charset="0"/>
                          </a:rPr>
                        </m:ctrlPr>
                      </m:fPr>
                      <m:num>
                        <m:r>
                          <a:rPr lang="en-US" sz="4800" i="1">
                            <a:latin typeface="Cambria Math" panose="02040503050406030204" pitchFamily="18" charset="0"/>
                          </a:rPr>
                          <m:t>6</m:t>
                        </m:r>
                      </m:num>
                      <m:den>
                        <m:r>
                          <a:rPr lang="en-US" sz="4800">
                            <a:latin typeface="Cambria Math" panose="02040503050406030204" pitchFamily="18" charset="0"/>
                          </a:rPr>
                          <m:t>32</m:t>
                        </m:r>
                      </m:den>
                    </m:f>
                  </m:oMath>
                </a14:m>
                <a:r>
                  <a:rPr lang="en-US" sz="4800" dirty="0"/>
                  <a:t> x 100%</a:t>
                </a:r>
              </a:p>
              <a:p>
                <a:pPr marL="0" indent="0">
                  <a:buNone/>
                </a:pPr>
                <a:r>
                  <a:rPr lang="en-US" sz="4800" dirty="0"/>
                  <a:t>			=	18.75%</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841664"/>
                <a:ext cx="10515600" cy="5335299"/>
              </a:xfrm>
              <a:blipFill rotWithShape="0">
                <a:blip r:embed="rId2"/>
                <a:stretch>
                  <a:fillRect l="-2725" t="-4114"/>
                </a:stretch>
              </a:blipFill>
            </p:spPr>
            <p:txBody>
              <a:bodyPr/>
              <a:lstStyle/>
              <a:p>
                <a:r>
                  <a:rPr lang="en-US">
                    <a:noFill/>
                  </a:rPr>
                  <a:t> </a:t>
                </a:r>
              </a:p>
            </p:txBody>
          </p:sp>
        </mc:Fallback>
      </mc:AlternateContent>
    </p:spTree>
    <p:extLst>
      <p:ext uri="{BB962C8B-B14F-4D97-AF65-F5344CB8AC3E}">
        <p14:creationId xmlns:p14="http://schemas.microsoft.com/office/powerpoint/2010/main" val="2492273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lstStyle/>
          <a:p>
            <a:pPr marL="0" indent="0">
              <a:buNone/>
            </a:pPr>
            <a:r>
              <a:rPr lang="en-US" dirty="0"/>
              <a:t>The table below shows the scores of a group of students in a test. If the mean score is 3.5. Find the:</a:t>
            </a:r>
          </a:p>
          <a:p>
            <a:pPr marL="514350" lvl="0" indent="-514350">
              <a:buAutoNum type="alphaLcParenBoth"/>
            </a:pPr>
            <a:r>
              <a:rPr lang="en-US" dirty="0"/>
              <a:t>Value of x	</a:t>
            </a:r>
          </a:p>
          <a:p>
            <a:pPr marL="514350" lvl="0" indent="-514350">
              <a:buAutoNum type="alphaLcParenBoth"/>
            </a:pPr>
            <a:r>
              <a:rPr lang="en-US" dirty="0"/>
              <a:t>mode		</a:t>
            </a:r>
          </a:p>
          <a:p>
            <a:pPr marL="514350" lvl="0" indent="-514350">
              <a:buAutoNum type="alphaLcParenBoth"/>
            </a:pPr>
            <a:r>
              <a:rPr lang="en-US" dirty="0"/>
              <a:t>Median</a:t>
            </a:r>
          </a:p>
          <a:p>
            <a:pPr marL="0" lvl="0" indent="0">
              <a:buNone/>
            </a:pPr>
            <a:endParaRPr lang="en-US" dirty="0"/>
          </a:p>
          <a:p>
            <a:pPr marL="0" indent="0">
              <a:buNone/>
            </a:pPr>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070063974"/>
                  </p:ext>
                </p:extLst>
              </p:nvPr>
            </p:nvGraphicFramePr>
            <p:xfrm>
              <a:off x="1222661" y="4383015"/>
              <a:ext cx="6435438" cy="1030648"/>
            </p:xfrm>
            <a:graphic>
              <a:graphicData uri="http://schemas.openxmlformats.org/drawingml/2006/table">
                <a:tbl>
                  <a:tblPr firstRow="1" firstCol="1" bandRow="1"/>
                  <a:tblGrid>
                    <a:gridCol w="2455426">
                      <a:extLst>
                        <a:ext uri="{9D8B030D-6E8A-4147-A177-3AD203B41FA5}">
                          <a16:colId xmlns:a16="http://schemas.microsoft.com/office/drawing/2014/main" val="20000"/>
                        </a:ext>
                      </a:extLst>
                    </a:gridCol>
                    <a:gridCol w="762293">
                      <a:extLst>
                        <a:ext uri="{9D8B030D-6E8A-4147-A177-3AD203B41FA5}">
                          <a16:colId xmlns:a16="http://schemas.microsoft.com/office/drawing/2014/main" val="20001"/>
                        </a:ext>
                      </a:extLst>
                    </a:gridCol>
                    <a:gridCol w="689511">
                      <a:extLst>
                        <a:ext uri="{9D8B030D-6E8A-4147-A177-3AD203B41FA5}">
                          <a16:colId xmlns:a16="http://schemas.microsoft.com/office/drawing/2014/main" val="20002"/>
                        </a:ext>
                      </a:extLst>
                    </a:gridCol>
                    <a:gridCol w="689511">
                      <a:extLst>
                        <a:ext uri="{9D8B030D-6E8A-4147-A177-3AD203B41FA5}">
                          <a16:colId xmlns:a16="http://schemas.microsoft.com/office/drawing/2014/main" val="20003"/>
                        </a:ext>
                      </a:extLst>
                    </a:gridCol>
                    <a:gridCol w="689511">
                      <a:extLst>
                        <a:ext uri="{9D8B030D-6E8A-4147-A177-3AD203B41FA5}">
                          <a16:colId xmlns:a16="http://schemas.microsoft.com/office/drawing/2014/main" val="20004"/>
                        </a:ext>
                      </a:extLst>
                    </a:gridCol>
                    <a:gridCol w="574593">
                      <a:extLst>
                        <a:ext uri="{9D8B030D-6E8A-4147-A177-3AD203B41FA5}">
                          <a16:colId xmlns:a16="http://schemas.microsoft.com/office/drawing/2014/main" val="20005"/>
                        </a:ext>
                      </a:extLst>
                    </a:gridCol>
                    <a:gridCol w="574593">
                      <a:extLst>
                        <a:ext uri="{9D8B030D-6E8A-4147-A177-3AD203B41FA5}">
                          <a16:colId xmlns:a16="http://schemas.microsoft.com/office/drawing/2014/main" val="20006"/>
                        </a:ext>
                      </a:extLst>
                    </a:gridCol>
                  </a:tblGrid>
                  <a:tr h="515324">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Scores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5324">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No. of students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070063974"/>
                  </p:ext>
                </p:extLst>
              </p:nvPr>
            </p:nvGraphicFramePr>
            <p:xfrm>
              <a:off x="1222661" y="4383015"/>
              <a:ext cx="6435438" cy="1030648"/>
            </p:xfrm>
            <a:graphic>
              <a:graphicData uri="http://schemas.openxmlformats.org/drawingml/2006/table">
                <a:tbl>
                  <a:tblPr firstRow="1" firstCol="1" bandRow="1"/>
                  <a:tblGrid>
                    <a:gridCol w="2455426"/>
                    <a:gridCol w="762293"/>
                    <a:gridCol w="689511"/>
                    <a:gridCol w="689511"/>
                    <a:gridCol w="689511"/>
                    <a:gridCol w="574593"/>
                    <a:gridCol w="574593"/>
                  </a:tblGrid>
                  <a:tr h="515324">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248" t="-16279" r="-162779" b="-105814"/>
                          </a:stretch>
                        </a:blipFill>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324">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No. of students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914737" t="-117647" r="-101053" b="-7059"/>
                          </a:stretch>
                        </a:blipFill>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641925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1540703278"/>
                  </p:ext>
                </p:extLst>
              </p:nvPr>
            </p:nvGraphicFramePr>
            <p:xfrm>
              <a:off x="1177492" y="2008314"/>
              <a:ext cx="2864572" cy="4048890"/>
            </p:xfrm>
            <a:graphic>
              <a:graphicData uri="http://schemas.openxmlformats.org/drawingml/2006/table">
                <a:tbl>
                  <a:tblPr firstRow="1" firstCol="1" bandRow="1"/>
                  <a:tblGrid>
                    <a:gridCol w="759988">
                      <a:extLst>
                        <a:ext uri="{9D8B030D-6E8A-4147-A177-3AD203B41FA5}">
                          <a16:colId xmlns:a16="http://schemas.microsoft.com/office/drawing/2014/main" val="20000"/>
                        </a:ext>
                      </a:extLst>
                    </a:gridCol>
                    <a:gridCol w="956629">
                      <a:extLst>
                        <a:ext uri="{9D8B030D-6E8A-4147-A177-3AD203B41FA5}">
                          <a16:colId xmlns:a16="http://schemas.microsoft.com/office/drawing/2014/main" val="20001"/>
                        </a:ext>
                      </a:extLst>
                    </a:gridCol>
                    <a:gridCol w="1147955">
                      <a:extLst>
                        <a:ext uri="{9D8B030D-6E8A-4147-A177-3AD203B41FA5}">
                          <a16:colId xmlns:a16="http://schemas.microsoft.com/office/drawing/2014/main" val="20002"/>
                        </a:ext>
                      </a:extLst>
                    </a:gridCol>
                  </a:tblGrid>
                  <a:tr h="459439">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9439">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459439">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459439">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459439">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459439">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m:oMathPara>
                          </a14:m>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459439">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9439">
                    <a:tc>
                      <a:txBody>
                        <a:bodyPr/>
                        <a:lstStyle/>
                        <a:p>
                          <a:pPr marL="0" marR="0">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18 +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a14:m>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60 + 5</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1540703278"/>
                  </p:ext>
                </p:extLst>
              </p:nvPr>
            </p:nvGraphicFramePr>
            <p:xfrm>
              <a:off x="1177492" y="2008314"/>
              <a:ext cx="2864572" cy="4048890"/>
            </p:xfrm>
            <a:graphic>
              <a:graphicData uri="http://schemas.openxmlformats.org/drawingml/2006/table">
                <a:tbl>
                  <a:tblPr firstRow="1" firstCol="1" bandRow="1"/>
                  <a:tblGrid>
                    <a:gridCol w="759988"/>
                    <a:gridCol w="956629"/>
                    <a:gridCol w="1147955"/>
                  </a:tblGrid>
                  <a:tr h="491935">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91935">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91935">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91935">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91935">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8640">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blipFill rotWithShape="0">
                          <a:blip r:embed="rId2"/>
                          <a:stretch>
                            <a:fillRect l="-80255" t="-448889" r="-121656" b="-21333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blipFill rotWithShape="0">
                          <a:blip r:embed="rId2"/>
                          <a:stretch>
                            <a:fillRect l="-149735" t="-448889" r="-1058" b="-213333"/>
                          </a:stretch>
                        </a:blipFill>
                      </a:tcPr>
                    </a:tc>
                  </a:tr>
                  <a:tr h="491935">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48640">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blipFill rotWithShape="0">
                          <a:blip r:embed="rId2"/>
                          <a:stretch>
                            <a:fillRect l="-800" t="-638889" r="-278400" b="-2333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blipFill rotWithShape="0">
                          <a:blip r:embed="rId2"/>
                          <a:stretch>
                            <a:fillRect l="-80255" t="-638889" r="-121656" b="-2333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blipFill rotWithShape="0">
                          <a:blip r:embed="rId2"/>
                          <a:stretch>
                            <a:fillRect l="-149735" t="-638889" r="-1058" b="-23333"/>
                          </a:stretch>
                        </a:blipFill>
                      </a:tcPr>
                    </a:tc>
                  </a:tr>
                </a:tbl>
              </a:graphicData>
            </a:graphic>
          </p:graphicFrame>
        </mc:Fallback>
      </mc:AlternateContent>
    </p:spTree>
    <p:extLst>
      <p:ext uri="{BB962C8B-B14F-4D97-AF65-F5344CB8AC3E}">
        <p14:creationId xmlns:p14="http://schemas.microsoft.com/office/powerpoint/2010/main" val="182868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Statistics</a:t>
            </a:r>
          </a:p>
        </p:txBody>
      </p:sp>
      <p:sp>
        <p:nvSpPr>
          <p:cNvPr id="3" name="Content Placeholder 2"/>
          <p:cNvSpPr>
            <a:spLocks noGrp="1"/>
          </p:cNvSpPr>
          <p:nvPr>
            <p:ph idx="1"/>
          </p:nvPr>
        </p:nvSpPr>
        <p:spPr>
          <a:xfrm>
            <a:off x="838200" y="1589809"/>
            <a:ext cx="10515600" cy="4894118"/>
          </a:xfrm>
        </p:spPr>
        <p:txBody>
          <a:bodyPr/>
          <a:lstStyle/>
          <a:p>
            <a:pPr marL="0" indent="0">
              <a:buNone/>
            </a:pPr>
            <a:r>
              <a:rPr lang="en-US" dirty="0"/>
              <a:t>Statistics could be defined as the collection, organization, analyses, interpretation and presentation of data. Statistics is divided into two branches, they are:</a:t>
            </a:r>
          </a:p>
          <a:p>
            <a:pPr lvl="0"/>
            <a:r>
              <a:rPr lang="en-US" dirty="0"/>
              <a:t>Descriptive Statistics</a:t>
            </a:r>
          </a:p>
          <a:p>
            <a:pPr lvl="0"/>
            <a:r>
              <a:rPr lang="en-US" dirty="0"/>
              <a:t>Inferential Statistics</a:t>
            </a:r>
          </a:p>
          <a:p>
            <a:pPr marL="0" indent="0">
              <a:buNone/>
            </a:pPr>
            <a:r>
              <a:rPr lang="en-US" dirty="0"/>
              <a:t>We are going to learn about descriptive statistics which include the:</a:t>
            </a:r>
          </a:p>
          <a:p>
            <a:pPr lvl="0"/>
            <a:r>
              <a:rPr lang="en-US" dirty="0"/>
              <a:t>Measures of central tendency</a:t>
            </a:r>
          </a:p>
          <a:p>
            <a:pPr lvl="0"/>
            <a:r>
              <a:rPr lang="en-US" dirty="0"/>
              <a:t>Measures of dispersion</a:t>
            </a:r>
          </a:p>
          <a:p>
            <a:pPr marL="0" indent="0">
              <a:buNone/>
            </a:pPr>
            <a:r>
              <a:rPr lang="en-US" dirty="0"/>
              <a:t>The measures of central tendency are (a) mean  (b) median and </a:t>
            </a:r>
          </a:p>
          <a:p>
            <a:pPr marL="0" indent="0">
              <a:buNone/>
            </a:pPr>
            <a:r>
              <a:rPr lang="en-US" dirty="0"/>
              <a:t>(c) mode</a:t>
            </a:r>
          </a:p>
          <a:p>
            <a:pPr marL="0" indent="0">
              <a:buNone/>
            </a:pPr>
            <a:endParaRPr lang="en-US" dirty="0"/>
          </a:p>
        </p:txBody>
      </p:sp>
    </p:spTree>
    <p:extLst>
      <p:ext uri="{BB962C8B-B14F-4D97-AF65-F5344CB8AC3E}">
        <p14:creationId xmlns:p14="http://schemas.microsoft.com/office/powerpoint/2010/main" val="3747877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436418"/>
                <a:ext cx="10515600" cy="5740545"/>
              </a:xfrm>
            </p:spPr>
            <p:txBody>
              <a:bodyPr>
                <a:normAutofit/>
              </a:bodyPr>
              <a:lstStyle/>
              <a:p>
                <a:pPr marL="0" indent="0">
                  <a:buNone/>
                </a:pPr>
                <a:r>
                  <a:rPr lang="en-US" sz="4000" dirty="0"/>
                  <a:t>(a)</a:t>
                </a:r>
                <a:r>
                  <a:rPr lang="en-US" sz="4000" dirty="0" err="1"/>
                  <a:t>i</a:t>
                </a:r>
                <a:r>
                  <a:rPr lang="en-US" sz="4000" dirty="0"/>
                  <a:t>.	Mean (</a:t>
                </a:r>
                <a14:m>
                  <m:oMath xmlns:m="http://schemas.openxmlformats.org/officeDocument/2006/math">
                    <m:r>
                      <a:rPr lang="en-US" sz="4000" i="1">
                        <a:latin typeface="Cambria Math" panose="02040503050406030204" pitchFamily="18" charset="0"/>
                      </a:rPr>
                      <m:t>𝑥</m:t>
                    </m:r>
                  </m:oMath>
                </a14:m>
                <a:r>
                  <a:rPr lang="en-US" sz="4000" dirty="0"/>
                  <a:t>)	=	</a:t>
                </a:r>
                <a14:m>
                  <m:oMath xmlns:m="http://schemas.openxmlformats.org/officeDocument/2006/math">
                    <m:f>
                      <m:fPr>
                        <m:ctrlPr>
                          <a:rPr lang="en-US" sz="4000" i="1">
                            <a:latin typeface="Cambria Math" panose="02040503050406030204" pitchFamily="18" charset="0"/>
                          </a:rPr>
                        </m:ctrlPr>
                      </m:fPr>
                      <m:num>
                        <m:r>
                          <a:rPr lang="en-US" sz="4000" i="1">
                            <a:latin typeface="Cambria Math" panose="02040503050406030204" pitchFamily="18" charset="0"/>
                          </a:rPr>
                          <m:t>∑</m:t>
                        </m:r>
                        <m:r>
                          <a:rPr lang="en-US" sz="4000" i="1">
                            <a:latin typeface="Cambria Math" panose="02040503050406030204" pitchFamily="18" charset="0"/>
                          </a:rPr>
                          <m:t>𝑓𝑥</m:t>
                        </m:r>
                      </m:num>
                      <m:den>
                        <m:r>
                          <a:rPr lang="en-US" sz="4000" i="1">
                            <a:latin typeface="Cambria Math" panose="02040503050406030204" pitchFamily="18" charset="0"/>
                          </a:rPr>
                          <m:t>∑</m:t>
                        </m:r>
                        <m:r>
                          <a:rPr lang="en-US" sz="4000" i="1">
                            <a:latin typeface="Cambria Math" panose="02040503050406030204" pitchFamily="18" charset="0"/>
                          </a:rPr>
                          <m:t>𝑓</m:t>
                        </m:r>
                      </m:den>
                    </m:f>
                  </m:oMath>
                </a14:m>
                <a:endParaRPr lang="en-US" sz="4000" dirty="0"/>
              </a:p>
              <a:p>
                <a:pPr marL="0" indent="0">
                  <a:buNone/>
                </a:pPr>
                <a:r>
                  <a:rPr lang="en-US" sz="4000" dirty="0"/>
                  <a:t>			3.5	=	</a:t>
                </a:r>
                <a14:m>
                  <m:oMath xmlns:m="http://schemas.openxmlformats.org/officeDocument/2006/math">
                    <m:f>
                      <m:fPr>
                        <m:ctrlPr>
                          <a:rPr lang="en-US" sz="4000" i="1">
                            <a:latin typeface="Cambria Math" panose="02040503050406030204" pitchFamily="18" charset="0"/>
                          </a:rPr>
                        </m:ctrlPr>
                      </m:fPr>
                      <m:num>
                        <m:r>
                          <a:rPr lang="en-US" sz="4000" i="1">
                            <a:latin typeface="Cambria Math" panose="02040503050406030204" pitchFamily="18" charset="0"/>
                          </a:rPr>
                          <m:t>60+5</m:t>
                        </m:r>
                        <m:r>
                          <a:rPr lang="en-US" sz="4000" i="1">
                            <a:latin typeface="Cambria Math" panose="02040503050406030204" pitchFamily="18" charset="0"/>
                          </a:rPr>
                          <m:t>𝑥</m:t>
                        </m:r>
                      </m:num>
                      <m:den>
                        <m:r>
                          <a:rPr lang="en-US" sz="4000" i="1">
                            <a:latin typeface="Cambria Math" panose="02040503050406030204" pitchFamily="18" charset="0"/>
                          </a:rPr>
                          <m:t>18+</m:t>
                        </m:r>
                        <m:r>
                          <a:rPr lang="en-US" sz="4000" i="1">
                            <a:latin typeface="Cambria Math" panose="02040503050406030204" pitchFamily="18" charset="0"/>
                          </a:rPr>
                          <m:t>𝑥</m:t>
                        </m:r>
                      </m:den>
                    </m:f>
                  </m:oMath>
                </a14:m>
                <a:endParaRPr lang="en-US" sz="4000" dirty="0"/>
              </a:p>
              <a:p>
                <a:pPr marL="0" indent="0">
                  <a:buNone/>
                </a:pPr>
                <a:r>
                  <a:rPr lang="en-US" sz="4000" dirty="0"/>
                  <a:t>			</a:t>
                </a:r>
                <a14:m>
                  <m:oMath xmlns:m="http://schemas.openxmlformats.org/officeDocument/2006/math">
                    <m:f>
                      <m:fPr>
                        <m:ctrlPr>
                          <a:rPr lang="en-US" sz="4000" i="1">
                            <a:latin typeface="Cambria Math" panose="02040503050406030204" pitchFamily="18" charset="0"/>
                          </a:rPr>
                        </m:ctrlPr>
                      </m:fPr>
                      <m:num>
                        <m:r>
                          <a:rPr lang="en-US" sz="4000" i="1">
                            <a:latin typeface="Cambria Math" panose="02040503050406030204" pitchFamily="18" charset="0"/>
                          </a:rPr>
                          <m:t>7</m:t>
                        </m:r>
                      </m:num>
                      <m:den>
                        <m:r>
                          <a:rPr lang="en-US" sz="4000" i="1">
                            <a:latin typeface="Cambria Math" panose="02040503050406030204" pitchFamily="18" charset="0"/>
                          </a:rPr>
                          <m:t>2</m:t>
                        </m:r>
                      </m:den>
                    </m:f>
                  </m:oMath>
                </a14:m>
                <a:r>
                  <a:rPr lang="en-US" sz="4000" dirty="0"/>
                  <a:t>	=	</a:t>
                </a:r>
                <a14:m>
                  <m:oMath xmlns:m="http://schemas.openxmlformats.org/officeDocument/2006/math">
                    <m:f>
                      <m:fPr>
                        <m:ctrlPr>
                          <a:rPr lang="en-US" sz="4000" i="1">
                            <a:latin typeface="Cambria Math" panose="02040503050406030204" pitchFamily="18" charset="0"/>
                          </a:rPr>
                        </m:ctrlPr>
                      </m:fPr>
                      <m:num>
                        <m:r>
                          <a:rPr lang="en-US" sz="4000" i="1">
                            <a:latin typeface="Cambria Math" panose="02040503050406030204" pitchFamily="18" charset="0"/>
                          </a:rPr>
                          <m:t>60+5</m:t>
                        </m:r>
                        <m:r>
                          <a:rPr lang="en-US" sz="4000" i="1">
                            <a:latin typeface="Cambria Math" panose="02040503050406030204" pitchFamily="18" charset="0"/>
                          </a:rPr>
                          <m:t>𝑥</m:t>
                        </m:r>
                      </m:num>
                      <m:den>
                        <m:r>
                          <a:rPr lang="en-US" sz="4000" i="1">
                            <a:latin typeface="Cambria Math" panose="02040503050406030204" pitchFamily="18" charset="0"/>
                          </a:rPr>
                          <m:t>18+</m:t>
                        </m:r>
                        <m:r>
                          <a:rPr lang="en-US" sz="4000" i="1">
                            <a:latin typeface="Cambria Math" panose="02040503050406030204" pitchFamily="18" charset="0"/>
                          </a:rPr>
                          <m:t>𝑥</m:t>
                        </m:r>
                      </m:den>
                    </m:f>
                  </m:oMath>
                </a14:m>
                <a:endParaRPr lang="en-US" sz="4000" dirty="0"/>
              </a:p>
              <a:p>
                <a:pPr marL="0" indent="0">
                  <a:buNone/>
                </a:pPr>
                <a:r>
                  <a:rPr lang="en-US" sz="4000" dirty="0"/>
                  <a:t>	126 + 7</a:t>
                </a:r>
                <a14:m>
                  <m:oMath xmlns:m="http://schemas.openxmlformats.org/officeDocument/2006/math">
                    <m:r>
                      <a:rPr lang="en-US" sz="4000" i="1">
                        <a:latin typeface="Cambria Math" panose="02040503050406030204" pitchFamily="18" charset="0"/>
                      </a:rPr>
                      <m:t> </m:t>
                    </m:r>
                    <m:r>
                      <a:rPr lang="en-US" sz="4000" i="1">
                        <a:latin typeface="Cambria Math" panose="02040503050406030204" pitchFamily="18" charset="0"/>
                      </a:rPr>
                      <m:t>𝑥</m:t>
                    </m:r>
                  </m:oMath>
                </a14:m>
                <a:r>
                  <a:rPr lang="en-US" sz="4000" dirty="0"/>
                  <a:t>	=	120 + 10</a:t>
                </a:r>
                <a14:m>
                  <m:oMath xmlns:m="http://schemas.openxmlformats.org/officeDocument/2006/math">
                    <m:r>
                      <a:rPr lang="en-US" sz="4000" i="1">
                        <a:latin typeface="Cambria Math" panose="02040503050406030204" pitchFamily="18" charset="0"/>
                      </a:rPr>
                      <m:t> </m:t>
                    </m:r>
                    <m:r>
                      <a:rPr lang="en-US" sz="4000" i="1">
                        <a:latin typeface="Cambria Math" panose="02040503050406030204" pitchFamily="18" charset="0"/>
                      </a:rPr>
                      <m:t>𝑥</m:t>
                    </m:r>
                  </m:oMath>
                </a14:m>
                <a:endParaRPr lang="en-US" sz="4000" dirty="0"/>
              </a:p>
              <a:p>
                <a:pPr marL="0" indent="0">
                  <a:buNone/>
                </a:pPr>
                <a:r>
                  <a:rPr lang="en-US" sz="4000" dirty="0"/>
                  <a:t>	126 – 120	=	10</a:t>
                </a:r>
                <a14:m>
                  <m:oMath xmlns:m="http://schemas.openxmlformats.org/officeDocument/2006/math">
                    <m:r>
                      <a:rPr lang="en-US" sz="4000" i="1">
                        <a:latin typeface="Cambria Math" panose="02040503050406030204" pitchFamily="18" charset="0"/>
                      </a:rPr>
                      <m:t> </m:t>
                    </m:r>
                    <m:r>
                      <a:rPr lang="en-US" sz="4000" i="1">
                        <a:latin typeface="Cambria Math" panose="02040503050406030204" pitchFamily="18" charset="0"/>
                      </a:rPr>
                      <m:t>𝑥</m:t>
                    </m:r>
                    <m:r>
                      <a:rPr lang="en-US" sz="4000" i="1">
                        <a:latin typeface="Cambria Math" panose="02040503050406030204" pitchFamily="18" charset="0"/>
                      </a:rPr>
                      <m:t>−7</m:t>
                    </m:r>
                    <m:r>
                      <a:rPr lang="en-US" sz="4000" i="1">
                        <a:latin typeface="Cambria Math" panose="02040503050406030204" pitchFamily="18" charset="0"/>
                      </a:rPr>
                      <m:t>𝑥</m:t>
                    </m:r>
                  </m:oMath>
                </a14:m>
                <a:endParaRPr lang="en-US" sz="4000" dirty="0"/>
              </a:p>
              <a:p>
                <a:pPr marL="0" indent="0">
                  <a:buNone/>
                </a:pPr>
                <a:r>
                  <a:rPr lang="en-US" sz="4000" dirty="0"/>
                  <a:t>			</a:t>
                </a:r>
                <a14:m>
                  <m:oMath xmlns:m="http://schemas.openxmlformats.org/officeDocument/2006/math">
                    <m:f>
                      <m:fPr>
                        <m:ctrlPr>
                          <a:rPr lang="en-US" sz="4000" i="1">
                            <a:latin typeface="Cambria Math" panose="02040503050406030204" pitchFamily="18" charset="0"/>
                          </a:rPr>
                        </m:ctrlPr>
                      </m:fPr>
                      <m:num>
                        <m:r>
                          <a:rPr lang="en-US" sz="4000" i="1">
                            <a:latin typeface="Cambria Math" panose="02040503050406030204" pitchFamily="18" charset="0"/>
                          </a:rPr>
                          <m:t>6</m:t>
                        </m:r>
                      </m:num>
                      <m:den>
                        <m:r>
                          <a:rPr lang="en-US" sz="4000" i="1">
                            <a:latin typeface="Cambria Math" panose="02040503050406030204" pitchFamily="18" charset="0"/>
                          </a:rPr>
                          <m:t>3</m:t>
                        </m:r>
                      </m:den>
                    </m:f>
                  </m:oMath>
                </a14:m>
                <a:r>
                  <a:rPr lang="en-US" sz="4000" dirty="0"/>
                  <a:t>	=	</a:t>
                </a:r>
                <a14:m>
                  <m:oMath xmlns:m="http://schemas.openxmlformats.org/officeDocument/2006/math">
                    <m:f>
                      <m:fPr>
                        <m:ctrlPr>
                          <a:rPr lang="en-US" sz="4000" i="1">
                            <a:latin typeface="Cambria Math" panose="02040503050406030204" pitchFamily="18" charset="0"/>
                          </a:rPr>
                        </m:ctrlPr>
                      </m:fPr>
                      <m:num>
                        <m:r>
                          <a:rPr lang="en-US" sz="4000" i="1">
                            <a:latin typeface="Cambria Math" panose="02040503050406030204" pitchFamily="18" charset="0"/>
                          </a:rPr>
                          <m:t>3</m:t>
                        </m:r>
                        <m:r>
                          <a:rPr lang="en-US" sz="4000" i="1">
                            <a:latin typeface="Cambria Math" panose="02040503050406030204" pitchFamily="18" charset="0"/>
                          </a:rPr>
                          <m:t>𝑥</m:t>
                        </m:r>
                      </m:num>
                      <m:den>
                        <m:r>
                          <a:rPr lang="en-US" sz="4000" i="1">
                            <a:latin typeface="Cambria Math" panose="02040503050406030204" pitchFamily="18" charset="0"/>
                          </a:rPr>
                          <m:t>3</m:t>
                        </m:r>
                      </m:den>
                    </m:f>
                  </m:oMath>
                </a14:m>
                <a:endParaRPr lang="en-US" sz="4000" dirty="0"/>
              </a:p>
              <a:p>
                <a:pPr marL="0" indent="0">
                  <a:buNone/>
                </a:pPr>
                <a:r>
                  <a:rPr lang="en-US" sz="4000" dirty="0"/>
                  <a:t>			</a:t>
                </a:r>
                <a14:m>
                  <m:oMath xmlns:m="http://schemas.openxmlformats.org/officeDocument/2006/math">
                    <m:r>
                      <a:rPr lang="en-US" sz="4000" i="1">
                        <a:latin typeface="Cambria Math" panose="02040503050406030204" pitchFamily="18" charset="0"/>
                      </a:rPr>
                      <m:t>𝑥</m:t>
                    </m:r>
                  </m:oMath>
                </a14:m>
                <a:r>
                  <a:rPr lang="en-US" sz="4000" dirty="0"/>
                  <a:t>	=	2</a:t>
                </a:r>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436418"/>
                <a:ext cx="10515600" cy="5740545"/>
              </a:xfrm>
              <a:blipFill>
                <a:blip r:embed="rId2"/>
                <a:stretch>
                  <a:fillRect l="-2051" t="-442" b="-4415"/>
                </a:stretch>
              </a:blipFill>
            </p:spPr>
            <p:txBody>
              <a:bodyPr/>
              <a:lstStyle/>
              <a:p>
                <a:r>
                  <a:rPr lang="en-US">
                    <a:noFill/>
                  </a:rPr>
                  <a:t> </a:t>
                </a:r>
              </a:p>
            </p:txBody>
          </p:sp>
        </mc:Fallback>
      </mc:AlternateContent>
      <p:cxnSp>
        <p:nvCxnSpPr>
          <p:cNvPr id="4" name="Straight Connector 3"/>
          <p:cNvCxnSpPr/>
          <p:nvPr/>
        </p:nvCxnSpPr>
        <p:spPr>
          <a:xfrm>
            <a:off x="3366655" y="654627"/>
            <a:ext cx="145473"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69453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3845"/>
            <a:ext cx="10515600" cy="5543118"/>
          </a:xfrm>
        </p:spPr>
        <p:txBody>
          <a:bodyPr>
            <a:normAutofit fontScale="92500" lnSpcReduction="10000"/>
          </a:bodyPr>
          <a:lstStyle/>
          <a:p>
            <a:pPr marL="514350" indent="-514350">
              <a:buAutoNum type="alphaLcParenBoth" startAt="2"/>
            </a:pPr>
            <a:r>
              <a:rPr lang="en-US" dirty="0"/>
              <a:t>The table now becomes</a:t>
            </a:r>
          </a:p>
          <a:p>
            <a:pPr marL="514350" indent="-514350">
              <a:buAutoNum type="alphaLcParenBoth" startAt="2"/>
            </a:pPr>
            <a:endParaRPr lang="en-US" dirty="0"/>
          </a:p>
          <a:p>
            <a:pPr marL="514350" indent="-514350">
              <a:buAutoNum type="alphaLcParenBoth" startAt="2"/>
            </a:pPr>
            <a:endParaRPr lang="en-US" dirty="0"/>
          </a:p>
          <a:p>
            <a:pPr marL="0" indent="0">
              <a:buNone/>
            </a:pPr>
            <a:r>
              <a:rPr lang="en-US" dirty="0"/>
              <a:t>ii.	Mode 	=	4 (Occur most)</a:t>
            </a:r>
          </a:p>
          <a:p>
            <a:pPr marL="0" indent="0">
              <a:buNone/>
            </a:pPr>
            <a:r>
              <a:rPr lang="en-US" dirty="0"/>
              <a:t>							</a:t>
            </a:r>
          </a:p>
          <a:p>
            <a:pPr marL="0" indent="0">
              <a:buNone/>
            </a:pPr>
            <a:r>
              <a:rPr lang="en-US" dirty="0"/>
              <a:t>(c)	Median 	=	</a:t>
            </a:r>
            <a:r>
              <a:rPr lang="en-US" u="sng" dirty="0"/>
              <a:t>10</a:t>
            </a:r>
            <a:r>
              <a:rPr lang="en-US" u="sng" baseline="30000" dirty="0"/>
              <a:t>th</a:t>
            </a:r>
            <a:r>
              <a:rPr lang="en-US" u="sng" dirty="0"/>
              <a:t> +  11</a:t>
            </a:r>
            <a:r>
              <a:rPr lang="en-US" u="sng" baseline="30000" dirty="0"/>
              <a:t>th</a:t>
            </a:r>
            <a:r>
              <a:rPr lang="en-US" dirty="0"/>
              <a:t> </a:t>
            </a:r>
          </a:p>
          <a:p>
            <a:pPr marL="0" indent="0">
              <a:buNone/>
            </a:pPr>
            <a:r>
              <a:rPr lang="en-US" dirty="0"/>
              <a:t>				     2</a:t>
            </a:r>
          </a:p>
          <a:p>
            <a:pPr marL="0" indent="0">
              <a:buNone/>
            </a:pPr>
            <a:r>
              <a:rPr lang="en-US" dirty="0"/>
              <a:t>			=	</a:t>
            </a:r>
            <a:r>
              <a:rPr lang="en-US" u="sng" dirty="0"/>
              <a:t>3 + 4</a:t>
            </a:r>
            <a:r>
              <a:rPr lang="en-US" dirty="0"/>
              <a:t> </a:t>
            </a:r>
          </a:p>
          <a:p>
            <a:pPr marL="0" indent="0">
              <a:buNone/>
            </a:pPr>
            <a:r>
              <a:rPr lang="en-US" dirty="0"/>
              <a:t>				   2</a:t>
            </a:r>
          </a:p>
          <a:p>
            <a:pPr marL="0" indent="0">
              <a:buNone/>
            </a:pPr>
            <a:r>
              <a:rPr lang="en-US" dirty="0"/>
              <a:t>			=	</a:t>
            </a:r>
            <a:r>
              <a:rPr lang="en-US" u="sng" dirty="0"/>
              <a:t>7</a:t>
            </a:r>
            <a:r>
              <a:rPr lang="en-US" dirty="0"/>
              <a:t> </a:t>
            </a:r>
          </a:p>
          <a:p>
            <a:pPr marL="0" indent="0">
              <a:buNone/>
            </a:pPr>
            <a:r>
              <a:rPr lang="en-US" dirty="0"/>
              <a:t>				 2</a:t>
            </a:r>
          </a:p>
          <a:p>
            <a:pPr marL="0" indent="0">
              <a:buNone/>
            </a:pPr>
            <a:r>
              <a:rPr lang="en-US" dirty="0"/>
              <a:t>			=	3.5</a:t>
            </a:r>
          </a:p>
          <a:p>
            <a:pPr marL="0" indent="0">
              <a:buNone/>
            </a:pPr>
            <a:endParaRPr lang="en-US" dirty="0"/>
          </a:p>
          <a:p>
            <a:pPr marL="0" indent="0">
              <a:buNone/>
            </a:pPr>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875016429"/>
                  </p:ext>
                </p:extLst>
              </p:nvPr>
            </p:nvGraphicFramePr>
            <p:xfrm>
              <a:off x="1523999" y="1182613"/>
              <a:ext cx="6684820" cy="765366"/>
            </p:xfrm>
            <a:graphic>
              <a:graphicData uri="http://schemas.openxmlformats.org/drawingml/2006/table">
                <a:tbl>
                  <a:tblPr firstRow="1" firstCol="1" bandRow="1"/>
                  <a:tblGrid>
                    <a:gridCol w="2550577">
                      <a:extLst>
                        <a:ext uri="{9D8B030D-6E8A-4147-A177-3AD203B41FA5}">
                          <a16:colId xmlns:a16="http://schemas.microsoft.com/office/drawing/2014/main" val="20000"/>
                        </a:ext>
                      </a:extLst>
                    </a:gridCol>
                    <a:gridCol w="791832">
                      <a:extLst>
                        <a:ext uri="{9D8B030D-6E8A-4147-A177-3AD203B41FA5}">
                          <a16:colId xmlns:a16="http://schemas.microsoft.com/office/drawing/2014/main" val="20001"/>
                        </a:ext>
                      </a:extLst>
                    </a:gridCol>
                    <a:gridCol w="716231">
                      <a:extLst>
                        <a:ext uri="{9D8B030D-6E8A-4147-A177-3AD203B41FA5}">
                          <a16:colId xmlns:a16="http://schemas.microsoft.com/office/drawing/2014/main" val="20002"/>
                        </a:ext>
                      </a:extLst>
                    </a:gridCol>
                    <a:gridCol w="716231">
                      <a:extLst>
                        <a:ext uri="{9D8B030D-6E8A-4147-A177-3AD203B41FA5}">
                          <a16:colId xmlns:a16="http://schemas.microsoft.com/office/drawing/2014/main" val="20003"/>
                        </a:ext>
                      </a:extLst>
                    </a:gridCol>
                    <a:gridCol w="716231">
                      <a:extLst>
                        <a:ext uri="{9D8B030D-6E8A-4147-A177-3AD203B41FA5}">
                          <a16:colId xmlns:a16="http://schemas.microsoft.com/office/drawing/2014/main" val="20004"/>
                        </a:ext>
                      </a:extLst>
                    </a:gridCol>
                    <a:gridCol w="596859">
                      <a:extLst>
                        <a:ext uri="{9D8B030D-6E8A-4147-A177-3AD203B41FA5}">
                          <a16:colId xmlns:a16="http://schemas.microsoft.com/office/drawing/2014/main" val="20005"/>
                        </a:ext>
                      </a:extLst>
                    </a:gridCol>
                    <a:gridCol w="596859">
                      <a:extLst>
                        <a:ext uri="{9D8B030D-6E8A-4147-A177-3AD203B41FA5}">
                          <a16:colId xmlns:a16="http://schemas.microsoft.com/office/drawing/2014/main" val="20006"/>
                        </a:ext>
                      </a:extLst>
                    </a:gridCol>
                  </a:tblGrid>
                  <a:tr h="343875">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Scores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3875">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No. of students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875016429"/>
                  </p:ext>
                </p:extLst>
              </p:nvPr>
            </p:nvGraphicFramePr>
            <p:xfrm>
              <a:off x="1523999" y="1182613"/>
              <a:ext cx="6684820" cy="782702"/>
            </p:xfrm>
            <a:graphic>
              <a:graphicData uri="http://schemas.openxmlformats.org/drawingml/2006/table">
                <a:tbl>
                  <a:tblPr firstRow="1" firstCol="1" bandRow="1"/>
                  <a:tblGrid>
                    <a:gridCol w="2550577"/>
                    <a:gridCol w="791832"/>
                    <a:gridCol w="716231"/>
                    <a:gridCol w="716231"/>
                    <a:gridCol w="716231"/>
                    <a:gridCol w="596859"/>
                    <a:gridCol w="596859"/>
                  </a:tblGrid>
                  <a:tr h="391351">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239" t="-21538" r="-162530" b="-141538"/>
                          </a:stretch>
                        </a:blipFill>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351">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No. of students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921429" t="-121538" r="-102041" b="-41538"/>
                          </a:stretch>
                        </a:blipFill>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677438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a:t>
            </a:r>
          </a:p>
        </p:txBody>
      </p:sp>
      <p:sp>
        <p:nvSpPr>
          <p:cNvPr id="3" name="Content Placeholder 2"/>
          <p:cNvSpPr>
            <a:spLocks noGrp="1"/>
          </p:cNvSpPr>
          <p:nvPr>
            <p:ph idx="1"/>
          </p:nvPr>
        </p:nvSpPr>
        <p:spPr/>
        <p:txBody>
          <a:bodyPr/>
          <a:lstStyle/>
          <a:p>
            <a:pPr marL="0" indent="0">
              <a:buNone/>
            </a:pPr>
            <a:r>
              <a:rPr lang="en-US" dirty="0"/>
              <a:t>1.	</a:t>
            </a:r>
            <a:r>
              <a:rPr lang="en-US" sz="4000" dirty="0"/>
              <a:t>Which of the following is a measure of 	central tendency?</a:t>
            </a:r>
          </a:p>
          <a:p>
            <a:pPr marL="0" indent="0">
              <a:buNone/>
            </a:pPr>
            <a:r>
              <a:rPr lang="en-US" sz="4000" dirty="0"/>
              <a:t>a.	Mean deviation</a:t>
            </a:r>
          </a:p>
          <a:p>
            <a:pPr marL="0" indent="0">
              <a:buNone/>
            </a:pPr>
            <a:r>
              <a:rPr lang="en-US" sz="4000" dirty="0"/>
              <a:t>b.	Mean</a:t>
            </a:r>
          </a:p>
          <a:p>
            <a:pPr marL="0" indent="0">
              <a:buNone/>
            </a:pPr>
            <a:r>
              <a:rPr lang="en-US" sz="4000" dirty="0"/>
              <a:t>c.	Range</a:t>
            </a:r>
          </a:p>
          <a:p>
            <a:pPr marL="0" indent="0">
              <a:buNone/>
            </a:pPr>
            <a:r>
              <a:rPr lang="en-US" sz="4000" dirty="0"/>
              <a:t>d.	Variance</a:t>
            </a:r>
          </a:p>
          <a:p>
            <a:pPr marL="0" indent="0">
              <a:buNone/>
            </a:pPr>
            <a:endParaRPr lang="en-US" dirty="0"/>
          </a:p>
        </p:txBody>
      </p:sp>
    </p:spTree>
    <p:extLst>
      <p:ext uri="{BB962C8B-B14F-4D97-AF65-F5344CB8AC3E}">
        <p14:creationId xmlns:p14="http://schemas.microsoft.com/office/powerpoint/2010/main" val="2230877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2</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 2.	</a:t>
            </a:r>
            <a:r>
              <a:rPr lang="en-US" sz="3500" dirty="0"/>
              <a:t>The test scores of a class of 45 students in Further 	Mathematics are given in the table below</a:t>
            </a:r>
          </a:p>
          <a:p>
            <a:pPr marL="0" indent="0">
              <a:buNone/>
            </a:pPr>
            <a:endParaRPr lang="en-US" sz="3500" dirty="0"/>
          </a:p>
          <a:p>
            <a:pPr marL="0" indent="0">
              <a:buNone/>
            </a:pPr>
            <a:endParaRPr lang="en-US" sz="3500" dirty="0"/>
          </a:p>
          <a:p>
            <a:pPr marL="0" indent="0">
              <a:buNone/>
            </a:pPr>
            <a:endParaRPr lang="en-US" sz="3500" dirty="0"/>
          </a:p>
          <a:p>
            <a:pPr marL="0" indent="0">
              <a:buNone/>
            </a:pPr>
            <a:r>
              <a:rPr lang="en-US" sz="3500" dirty="0"/>
              <a:t>Calculate:</a:t>
            </a:r>
          </a:p>
          <a:p>
            <a:pPr marL="571500" lvl="0" indent="-571500">
              <a:buFont typeface="+mj-lt"/>
              <a:buAutoNum type="romanLcPeriod"/>
            </a:pPr>
            <a:r>
              <a:rPr lang="en-US" sz="3500" dirty="0"/>
              <a:t>Mean</a:t>
            </a:r>
          </a:p>
          <a:p>
            <a:pPr marL="571500" lvl="0" indent="-571500">
              <a:buFont typeface="+mj-lt"/>
              <a:buAutoNum type="romanLcPeriod"/>
            </a:pPr>
            <a:r>
              <a:rPr lang="en-US" sz="3500" dirty="0"/>
              <a:t>Median</a:t>
            </a:r>
          </a:p>
          <a:p>
            <a:pPr marL="571500" lvl="0" indent="-571500">
              <a:buFont typeface="+mj-lt"/>
              <a:buAutoNum type="romanLcPeriod"/>
            </a:pPr>
            <a:r>
              <a:rPr lang="en-US" sz="3500" dirty="0"/>
              <a:t>Mode of the scores</a:t>
            </a:r>
          </a:p>
          <a:p>
            <a:pPr marL="0" indent="0">
              <a:buNone/>
            </a:pPr>
            <a:endParaRPr lang="en-US" dirty="0"/>
          </a:p>
          <a:p>
            <a:pPr marL="0" indent="0">
              <a:buNone/>
            </a:pPr>
            <a:endParaRPr lang="en-US" dirty="0"/>
          </a:p>
          <a:p>
            <a:pPr marL="0" indent="0">
              <a:buNone/>
            </a:pPr>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21934064"/>
                  </p:ext>
                </p:extLst>
              </p:nvPr>
            </p:nvGraphicFramePr>
            <p:xfrm>
              <a:off x="1148831" y="2793204"/>
              <a:ext cx="6675525" cy="989086"/>
            </p:xfrm>
            <a:graphic>
              <a:graphicData uri="http://schemas.openxmlformats.org/drawingml/2006/table">
                <a:tbl>
                  <a:tblPr firstRow="1" firstCol="1" bandRow="1"/>
                  <a:tblGrid>
                    <a:gridCol w="1948383">
                      <a:extLst>
                        <a:ext uri="{9D8B030D-6E8A-4147-A177-3AD203B41FA5}">
                          <a16:colId xmlns:a16="http://schemas.microsoft.com/office/drawing/2014/main" val="20000"/>
                        </a:ext>
                      </a:extLst>
                    </a:gridCol>
                    <a:gridCol w="675306">
                      <a:extLst>
                        <a:ext uri="{9D8B030D-6E8A-4147-A177-3AD203B41FA5}">
                          <a16:colId xmlns:a16="http://schemas.microsoft.com/office/drawing/2014/main" val="20001"/>
                        </a:ext>
                      </a:extLst>
                    </a:gridCol>
                    <a:gridCol w="675306">
                      <a:extLst>
                        <a:ext uri="{9D8B030D-6E8A-4147-A177-3AD203B41FA5}">
                          <a16:colId xmlns:a16="http://schemas.microsoft.com/office/drawing/2014/main" val="20002"/>
                        </a:ext>
                      </a:extLst>
                    </a:gridCol>
                    <a:gridCol w="562755">
                      <a:extLst>
                        <a:ext uri="{9D8B030D-6E8A-4147-A177-3AD203B41FA5}">
                          <a16:colId xmlns:a16="http://schemas.microsoft.com/office/drawing/2014/main" val="20003"/>
                        </a:ext>
                      </a:extLst>
                    </a:gridCol>
                    <a:gridCol w="562755">
                      <a:extLst>
                        <a:ext uri="{9D8B030D-6E8A-4147-A177-3AD203B41FA5}">
                          <a16:colId xmlns:a16="http://schemas.microsoft.com/office/drawing/2014/main" val="20004"/>
                        </a:ext>
                      </a:extLst>
                    </a:gridCol>
                    <a:gridCol w="562755">
                      <a:extLst>
                        <a:ext uri="{9D8B030D-6E8A-4147-A177-3AD203B41FA5}">
                          <a16:colId xmlns:a16="http://schemas.microsoft.com/office/drawing/2014/main" val="20005"/>
                        </a:ext>
                      </a:extLst>
                    </a:gridCol>
                    <a:gridCol w="562755">
                      <a:extLst>
                        <a:ext uri="{9D8B030D-6E8A-4147-A177-3AD203B41FA5}">
                          <a16:colId xmlns:a16="http://schemas.microsoft.com/office/drawing/2014/main" val="20006"/>
                        </a:ext>
                      </a:extLst>
                    </a:gridCol>
                    <a:gridCol w="562755">
                      <a:extLst>
                        <a:ext uri="{9D8B030D-6E8A-4147-A177-3AD203B41FA5}">
                          <a16:colId xmlns:a16="http://schemas.microsoft.com/office/drawing/2014/main" val="20007"/>
                        </a:ext>
                      </a:extLst>
                    </a:gridCol>
                    <a:gridCol w="562755">
                      <a:extLst>
                        <a:ext uri="{9D8B030D-6E8A-4147-A177-3AD203B41FA5}">
                          <a16:colId xmlns:a16="http://schemas.microsoft.com/office/drawing/2014/main" val="20008"/>
                        </a:ext>
                      </a:extLst>
                    </a:gridCol>
                  </a:tblGrid>
                  <a:tr h="494543">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Score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4543">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Frequency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21934064"/>
                  </p:ext>
                </p:extLst>
              </p:nvPr>
            </p:nvGraphicFramePr>
            <p:xfrm>
              <a:off x="1148831" y="2793204"/>
              <a:ext cx="6675525" cy="989086"/>
            </p:xfrm>
            <a:graphic>
              <a:graphicData uri="http://schemas.openxmlformats.org/drawingml/2006/table">
                <a:tbl>
                  <a:tblPr firstRow="1" firstCol="1" bandRow="1"/>
                  <a:tblGrid>
                    <a:gridCol w="1948383"/>
                    <a:gridCol w="675306"/>
                    <a:gridCol w="675306"/>
                    <a:gridCol w="562755"/>
                    <a:gridCol w="562755"/>
                    <a:gridCol w="562755"/>
                    <a:gridCol w="562755"/>
                    <a:gridCol w="562755"/>
                    <a:gridCol w="562755"/>
                  </a:tblGrid>
                  <a:tr h="494543">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313" t="-17073" r="-243125" b="-110976"/>
                          </a:stretch>
                        </a:blipFill>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543">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Frequency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1906545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Statistics (</a:t>
            </a:r>
            <a:r>
              <a:rPr lang="en-US" b="1" dirty="0" err="1"/>
              <a:t>Cont</a:t>
            </a:r>
            <a:r>
              <a:rPr lang="en-US" b="1" dirty="0"/>
              <a:t>)</a:t>
            </a:r>
            <a:endParaRPr lang="en-US" dirty="0"/>
          </a:p>
        </p:txBody>
      </p:sp>
      <p:sp>
        <p:nvSpPr>
          <p:cNvPr id="3" name="Content Placeholder 2"/>
          <p:cNvSpPr>
            <a:spLocks noGrp="1"/>
          </p:cNvSpPr>
          <p:nvPr>
            <p:ph idx="1"/>
          </p:nvPr>
        </p:nvSpPr>
        <p:spPr/>
        <p:txBody>
          <a:bodyPr/>
          <a:lstStyle/>
          <a:p>
            <a:r>
              <a:rPr lang="en-US" sz="3200" b="1" dirty="0"/>
              <a:t>Mean: </a:t>
            </a:r>
            <a:r>
              <a:rPr lang="en-US" sz="3200" dirty="0"/>
              <a:t>Mean is the sum of a given set of numbers divided by the number of items. It is also known as the average.</a:t>
            </a:r>
          </a:p>
          <a:p>
            <a:r>
              <a:rPr lang="en-US" sz="3200" b="1" dirty="0"/>
              <a:t>Median:</a:t>
            </a:r>
            <a:r>
              <a:rPr lang="en-US" sz="3200" dirty="0"/>
              <a:t> Median is the middle term in any given set of numbers after arranging them in order of size i.e. from ascending or descending order. In case the number of occurrence is even, the median is the average of the two middle numbers.</a:t>
            </a:r>
          </a:p>
          <a:p>
            <a:r>
              <a:rPr lang="en-US" sz="3200" b="1" dirty="0"/>
              <a:t>Mode:</a:t>
            </a:r>
            <a:r>
              <a:rPr lang="en-US" sz="3200" dirty="0"/>
              <a:t> Mode is the number with the highest frequency. That is, the number which occur most.</a:t>
            </a:r>
          </a:p>
          <a:p>
            <a:endParaRPr lang="en-US" dirty="0"/>
          </a:p>
        </p:txBody>
      </p:sp>
    </p:spTree>
    <p:extLst>
      <p:ext uri="{BB962C8B-B14F-4D97-AF65-F5344CB8AC3E}">
        <p14:creationId xmlns:p14="http://schemas.microsoft.com/office/powerpoint/2010/main" val="191058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 1</a:t>
            </a:r>
          </a:p>
        </p:txBody>
      </p:sp>
      <p:sp>
        <p:nvSpPr>
          <p:cNvPr id="3" name="Content Placeholder 2"/>
          <p:cNvSpPr>
            <a:spLocks noGrp="1"/>
          </p:cNvSpPr>
          <p:nvPr>
            <p:ph idx="1"/>
          </p:nvPr>
        </p:nvSpPr>
        <p:spPr/>
        <p:txBody>
          <a:bodyPr/>
          <a:lstStyle/>
          <a:p>
            <a:pPr marL="0" lvl="0" indent="0">
              <a:buNone/>
            </a:pPr>
            <a:r>
              <a:rPr lang="en-US" sz="3200" dirty="0"/>
              <a:t>Calculate the:	</a:t>
            </a:r>
          </a:p>
          <a:p>
            <a:pPr marL="514350" lvl="0" indent="-514350">
              <a:buFont typeface="+mj-lt"/>
              <a:buAutoNum type="alphaLcPeriod"/>
            </a:pPr>
            <a:r>
              <a:rPr lang="en-US" sz="3200" dirty="0"/>
              <a:t>Mean</a:t>
            </a:r>
          </a:p>
          <a:p>
            <a:pPr marL="514350" lvl="0" indent="-514350">
              <a:buFont typeface="+mj-lt"/>
              <a:buAutoNum type="alphaLcPeriod"/>
            </a:pPr>
            <a:r>
              <a:rPr lang="en-US" sz="3200" dirty="0"/>
              <a:t>Median and</a:t>
            </a:r>
          </a:p>
          <a:p>
            <a:pPr marL="514350" lvl="0" indent="-514350">
              <a:buFont typeface="+mj-lt"/>
              <a:buAutoNum type="alphaLcPeriod"/>
            </a:pPr>
            <a:r>
              <a:rPr lang="en-US" sz="3200" dirty="0"/>
              <a:t>Mode</a:t>
            </a:r>
          </a:p>
          <a:p>
            <a:pPr marL="0" indent="0">
              <a:buNone/>
            </a:pPr>
            <a:r>
              <a:rPr lang="en-US" sz="3200" dirty="0"/>
              <a:t>of each of the following set of numbers</a:t>
            </a:r>
          </a:p>
          <a:p>
            <a:pPr marL="514350" lvl="0" indent="-514350">
              <a:buFont typeface="+mj-lt"/>
              <a:buAutoNum type="arabicParenR"/>
            </a:pPr>
            <a:r>
              <a:rPr lang="en-US" sz="3200" dirty="0"/>
              <a:t>3, 2, 1, 3, 4, 5, 3</a:t>
            </a:r>
          </a:p>
          <a:p>
            <a:pPr marL="514350" lvl="0" indent="-514350">
              <a:buFont typeface="+mj-lt"/>
              <a:buAutoNum type="arabicParenR"/>
            </a:pPr>
            <a:r>
              <a:rPr lang="en-US" sz="3200" dirty="0"/>
              <a:t>5, 10, 8, 7, 12, 12</a:t>
            </a:r>
          </a:p>
          <a:p>
            <a:endParaRPr lang="en-US" dirty="0"/>
          </a:p>
        </p:txBody>
      </p:sp>
    </p:spTree>
    <p:extLst>
      <p:ext uri="{BB962C8B-B14F-4D97-AF65-F5344CB8AC3E}">
        <p14:creationId xmlns:p14="http://schemas.microsoft.com/office/powerpoint/2010/main" val="203491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0" lvl="0" indent="0">
                  <a:buNone/>
                </a:pPr>
                <a:r>
                  <a:rPr lang="en-US" b="1" dirty="0"/>
                  <a:t>Number 1:</a:t>
                </a:r>
                <a:r>
                  <a:rPr lang="en-US" dirty="0"/>
                  <a:t>	1, 2, 3, 3, 3, 4, 5</a:t>
                </a:r>
              </a:p>
              <a:p>
                <a:pPr marL="0" indent="0">
                  <a:buNone/>
                </a:pPr>
                <a:r>
                  <a:rPr lang="en-US" dirty="0"/>
                  <a:t>(a)	mean (</a:t>
                </a:r>
                <a14:m>
                  <m:oMath xmlns:m="http://schemas.openxmlformats.org/officeDocument/2006/math">
                    <m:r>
                      <a:rPr lang="en-US" i="1">
                        <a:latin typeface="Cambria Math" panose="02040503050406030204" pitchFamily="18" charset="0"/>
                      </a:rPr>
                      <m:t>𝑥</m:t>
                    </m:r>
                  </m:oMath>
                </a14:m>
                <a:r>
                  <a:rPr lang="en-US" dirty="0"/>
                  <a:t>)	= 	</a:t>
                </a:r>
                <a:r>
                  <a:rPr lang="en-US" u="sng" dirty="0"/>
                  <a:t>sum of numbers</a:t>
                </a:r>
                <a:endParaRPr lang="en-US" dirty="0"/>
              </a:p>
              <a:p>
                <a:pPr marL="0" indent="0">
                  <a:buNone/>
                </a:pPr>
                <a:r>
                  <a:rPr lang="en-US" dirty="0"/>
                  <a:t>   				number of items</a:t>
                </a:r>
              </a:p>
              <a:p>
                <a:pPr marL="0" indent="0">
                  <a:buNone/>
                </a:pPr>
                <a:r>
                  <a:rPr lang="en-US" dirty="0"/>
                  <a:t> 			=	</a:t>
                </a:r>
                <a:r>
                  <a:rPr lang="en-US" u="sng" dirty="0"/>
                  <a:t>1 + 2 + 3 + 3 + 3 + 4 + 5</a:t>
                </a:r>
                <a:endParaRPr lang="en-US" dirty="0"/>
              </a:p>
              <a:p>
                <a:pPr marL="0" indent="0">
                  <a:buNone/>
                </a:pPr>
                <a:r>
                  <a:rPr lang="en-US" dirty="0"/>
                  <a:t>			                           7</a:t>
                </a:r>
              </a:p>
              <a:p>
                <a:pPr marL="0" indent="0">
                  <a:buNone/>
                </a:pPr>
                <a:r>
                  <a:rPr lang="en-US" dirty="0"/>
                  <a:t>			=	</a:t>
                </a:r>
                <a:r>
                  <a:rPr lang="en-US" u="sng" dirty="0"/>
                  <a:t>21</a:t>
                </a:r>
                <a:endParaRPr lang="en-US" dirty="0"/>
              </a:p>
              <a:p>
                <a:pPr marL="0" indent="0">
                  <a:buNone/>
                </a:pPr>
                <a:r>
                  <a:rPr lang="en-US" dirty="0"/>
                  <a:t>				 7</a:t>
                </a:r>
              </a:p>
              <a:p>
                <a:pPr marL="0" indent="0">
                  <a:buNone/>
                </a:pPr>
                <a:r>
                  <a:rPr lang="en-US" dirty="0"/>
                  <a:t> 			=	3</a:t>
                </a:r>
              </a:p>
              <a:p>
                <a:pPr marL="0" indent="0">
                  <a:buNone/>
                </a:pPr>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3081"/>
                </a:stretch>
              </a:blipFill>
            </p:spPr>
            <p:txBody>
              <a:bodyPr/>
              <a:lstStyle/>
              <a:p>
                <a:r>
                  <a:rPr lang="en-US">
                    <a:noFill/>
                  </a:rPr>
                  <a:t> </a:t>
                </a:r>
              </a:p>
            </p:txBody>
          </p:sp>
        </mc:Fallback>
      </mc:AlternateContent>
      <p:cxnSp>
        <p:nvCxnSpPr>
          <p:cNvPr id="5" name="Straight Connector 4"/>
          <p:cNvCxnSpPr/>
          <p:nvPr/>
        </p:nvCxnSpPr>
        <p:spPr>
          <a:xfrm>
            <a:off x="2899063" y="2348345"/>
            <a:ext cx="145473"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8296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80655"/>
            <a:ext cx="10515600" cy="5096308"/>
          </a:xfrm>
        </p:spPr>
        <p:txBody>
          <a:bodyPr>
            <a:normAutofit/>
          </a:bodyPr>
          <a:lstStyle/>
          <a:p>
            <a:pPr marL="0" indent="0">
              <a:buNone/>
            </a:pPr>
            <a:r>
              <a:rPr lang="en-US" dirty="0"/>
              <a:t> </a:t>
            </a:r>
            <a:r>
              <a:rPr lang="en-US" sz="6000" dirty="0"/>
              <a:t>(b)	median	=	4</a:t>
            </a:r>
            <a:r>
              <a:rPr lang="en-US" sz="6000" baseline="30000" dirty="0"/>
              <a:t>th</a:t>
            </a:r>
            <a:r>
              <a:rPr lang="en-US" sz="6000" dirty="0"/>
              <a:t> term</a:t>
            </a:r>
          </a:p>
          <a:p>
            <a:pPr marL="0" indent="0">
              <a:buNone/>
            </a:pPr>
            <a:r>
              <a:rPr lang="en-US" sz="6000" dirty="0"/>
              <a:t> 					=	3</a:t>
            </a:r>
          </a:p>
          <a:p>
            <a:pPr marL="0" indent="0">
              <a:buNone/>
            </a:pPr>
            <a:r>
              <a:rPr lang="en-US" sz="6000" dirty="0"/>
              <a:t> </a:t>
            </a:r>
          </a:p>
          <a:p>
            <a:pPr marL="0" indent="0">
              <a:buNone/>
            </a:pPr>
            <a:r>
              <a:rPr lang="en-US" sz="6000" dirty="0"/>
              <a:t>(c)	mode		=	3 (number of with 				highest frequency)</a:t>
            </a:r>
            <a:endParaRPr lang="en-US" dirty="0"/>
          </a:p>
        </p:txBody>
      </p:sp>
    </p:spTree>
    <p:extLst>
      <p:ext uri="{BB962C8B-B14F-4D97-AF65-F5344CB8AC3E}">
        <p14:creationId xmlns:p14="http://schemas.microsoft.com/office/powerpoint/2010/main" val="1617693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784062"/>
                <a:ext cx="10515600" cy="4351338"/>
              </a:xfrm>
            </p:spPr>
            <p:txBody>
              <a:bodyPr>
                <a:normAutofit/>
              </a:bodyPr>
              <a:lstStyle/>
              <a:p>
                <a:pPr marL="0" indent="0">
                  <a:buNone/>
                </a:pPr>
                <a:r>
                  <a:rPr lang="en-US" b="1" dirty="0"/>
                  <a:t>Number 2:</a:t>
                </a:r>
                <a:r>
                  <a:rPr lang="en-US" dirty="0"/>
                  <a:t>	5, 7, 8, 10, 12, 12</a:t>
                </a:r>
              </a:p>
              <a:p>
                <a:pPr marL="0" indent="0">
                  <a:buNone/>
                </a:pPr>
                <a:r>
                  <a:rPr lang="en-US" dirty="0"/>
                  <a:t>(a)	mean (</a:t>
                </a:r>
                <a14:m>
                  <m:oMath xmlns:m="http://schemas.openxmlformats.org/officeDocument/2006/math">
                    <m:r>
                      <a:rPr lang="en-US" i="1">
                        <a:latin typeface="Cambria Math" panose="02040503050406030204" pitchFamily="18" charset="0"/>
                      </a:rPr>
                      <m:t>𝑥</m:t>
                    </m:r>
                  </m:oMath>
                </a14:m>
                <a:r>
                  <a:rPr lang="en-US" dirty="0"/>
                  <a:t>)	= 	</a:t>
                </a:r>
                <a:r>
                  <a:rPr lang="en-US" u="sng" dirty="0"/>
                  <a:t>sum of numbers</a:t>
                </a:r>
                <a:endParaRPr lang="en-US" dirty="0"/>
              </a:p>
              <a:p>
                <a:pPr marL="0" indent="0">
                  <a:buNone/>
                </a:pPr>
                <a:r>
                  <a:rPr lang="en-US" dirty="0"/>
                  <a:t>   				number of items</a:t>
                </a:r>
              </a:p>
              <a:p>
                <a:pPr marL="0" indent="0">
                  <a:buNone/>
                </a:pPr>
                <a:r>
                  <a:rPr lang="en-US" dirty="0"/>
                  <a:t> 			=	</a:t>
                </a:r>
                <a:r>
                  <a:rPr lang="en-US" u="sng" dirty="0"/>
                  <a:t>5 + 7 + 8 + 10 + 12 + 12</a:t>
                </a:r>
                <a:endParaRPr lang="en-US" dirty="0"/>
              </a:p>
              <a:p>
                <a:pPr marL="0" indent="0">
                  <a:buNone/>
                </a:pPr>
                <a:r>
                  <a:rPr lang="en-US" dirty="0"/>
                  <a:t>			               	                 6</a:t>
                </a:r>
              </a:p>
              <a:p>
                <a:pPr marL="0" indent="0">
                  <a:buNone/>
                </a:pPr>
                <a:r>
                  <a:rPr lang="en-US" dirty="0"/>
                  <a:t>			=	</a:t>
                </a:r>
                <a:r>
                  <a:rPr lang="en-US" u="sng" dirty="0"/>
                  <a:t>54</a:t>
                </a:r>
                <a:endParaRPr lang="en-US" dirty="0"/>
              </a:p>
              <a:p>
                <a:pPr marL="0" indent="0">
                  <a:buNone/>
                </a:pPr>
                <a:r>
                  <a:rPr lang="en-US" dirty="0"/>
                  <a:t>				 6</a:t>
                </a:r>
              </a:p>
              <a:p>
                <a:pPr marL="0" indent="0">
                  <a:buNone/>
                </a:pPr>
                <a:r>
                  <a:rPr lang="en-US" dirty="0"/>
                  <a:t> 			=	9</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784062"/>
                <a:ext cx="10515600" cy="4351338"/>
              </a:xfrm>
              <a:blipFill rotWithShape="0">
                <a:blip r:embed="rId2"/>
                <a:stretch>
                  <a:fillRect l="-1217" t="-2384"/>
                </a:stretch>
              </a:blipFill>
            </p:spPr>
            <p:txBody>
              <a:bodyPr/>
              <a:lstStyle/>
              <a:p>
                <a:r>
                  <a:rPr lang="en-US">
                    <a:noFill/>
                  </a:rPr>
                  <a:t> </a:t>
                </a:r>
              </a:p>
            </p:txBody>
          </p:sp>
        </mc:Fallback>
      </mc:AlternateContent>
      <p:cxnSp>
        <p:nvCxnSpPr>
          <p:cNvPr id="4" name="Straight Connector 3"/>
          <p:cNvCxnSpPr/>
          <p:nvPr/>
        </p:nvCxnSpPr>
        <p:spPr>
          <a:xfrm>
            <a:off x="2867891" y="2473035"/>
            <a:ext cx="145473"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0689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 (Number 2 </a:t>
            </a:r>
            <a:r>
              <a:rPr lang="en-US" b="1" dirty="0" err="1"/>
              <a:t>cont</a:t>
            </a:r>
            <a:r>
              <a:rPr lang="en-US" b="1" dirty="0"/>
              <a:t>)</a:t>
            </a:r>
          </a:p>
        </p:txBody>
      </p:sp>
      <p:sp>
        <p:nvSpPr>
          <p:cNvPr id="3" name="Content Placeholder 2"/>
          <p:cNvSpPr>
            <a:spLocks noGrp="1"/>
          </p:cNvSpPr>
          <p:nvPr>
            <p:ph idx="1"/>
          </p:nvPr>
        </p:nvSpPr>
        <p:spPr/>
        <p:txBody>
          <a:bodyPr/>
          <a:lstStyle/>
          <a:p>
            <a:pPr marL="0" indent="0">
              <a:buNone/>
            </a:pPr>
            <a:r>
              <a:rPr lang="en-US" dirty="0"/>
              <a:t> (b)	median	=	</a:t>
            </a:r>
            <a:r>
              <a:rPr lang="en-US" u="sng" dirty="0"/>
              <a:t>sum of two middle numbers</a:t>
            </a:r>
            <a:endParaRPr lang="en-US" dirty="0"/>
          </a:p>
          <a:p>
            <a:pPr marL="0" indent="0">
              <a:buNone/>
            </a:pPr>
            <a:r>
              <a:rPr lang="en-US" dirty="0"/>
              <a:t>				               2</a:t>
            </a:r>
          </a:p>
          <a:p>
            <a:pPr marL="0" indent="0">
              <a:buNone/>
            </a:pPr>
            <a:r>
              <a:rPr lang="en-US" dirty="0"/>
              <a:t> 			=	</a:t>
            </a:r>
            <a:r>
              <a:rPr lang="en-US" u="sng" dirty="0"/>
              <a:t>8 + 10 </a:t>
            </a:r>
            <a:endParaRPr lang="en-US" dirty="0"/>
          </a:p>
          <a:p>
            <a:pPr marL="0" indent="0">
              <a:buNone/>
            </a:pPr>
            <a:r>
              <a:rPr lang="en-US" dirty="0"/>
              <a:t>				   2</a:t>
            </a:r>
          </a:p>
          <a:p>
            <a:pPr marL="0" indent="0">
              <a:buNone/>
            </a:pPr>
            <a:r>
              <a:rPr lang="en-US" dirty="0"/>
              <a:t>			=	</a:t>
            </a:r>
            <a:r>
              <a:rPr lang="en-US" u="sng" dirty="0"/>
              <a:t>18</a:t>
            </a:r>
            <a:endParaRPr lang="en-US" dirty="0"/>
          </a:p>
          <a:p>
            <a:pPr marL="0" indent="0">
              <a:buNone/>
            </a:pPr>
            <a:r>
              <a:rPr lang="en-US" dirty="0"/>
              <a:t>				 2</a:t>
            </a:r>
          </a:p>
          <a:p>
            <a:pPr marL="0" indent="0">
              <a:buNone/>
            </a:pPr>
            <a:r>
              <a:rPr lang="en-US" dirty="0"/>
              <a:t> 			=	9</a:t>
            </a:r>
          </a:p>
          <a:p>
            <a:pPr marL="0" indent="0">
              <a:buNone/>
            </a:pPr>
            <a:r>
              <a:rPr lang="en-US" dirty="0"/>
              <a:t> (c)	mode		=	12 (occur most)</a:t>
            </a:r>
          </a:p>
          <a:p>
            <a:pPr marL="0" indent="0">
              <a:buNone/>
            </a:pPr>
            <a:endParaRPr lang="en-US" dirty="0"/>
          </a:p>
        </p:txBody>
      </p:sp>
    </p:spTree>
    <p:extLst>
      <p:ext uri="{BB962C8B-B14F-4D97-AF65-F5344CB8AC3E}">
        <p14:creationId xmlns:p14="http://schemas.microsoft.com/office/powerpoint/2010/main" val="3711899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 2</a:t>
            </a:r>
          </a:p>
        </p:txBody>
      </p:sp>
      <p:sp>
        <p:nvSpPr>
          <p:cNvPr id="3" name="Content Placeholder 2"/>
          <p:cNvSpPr>
            <a:spLocks noGrp="1"/>
          </p:cNvSpPr>
          <p:nvPr>
            <p:ph idx="1"/>
          </p:nvPr>
        </p:nvSpPr>
        <p:spPr/>
        <p:txBody>
          <a:bodyPr>
            <a:normAutofit/>
          </a:bodyPr>
          <a:lstStyle/>
          <a:p>
            <a:pPr marL="0" indent="0">
              <a:buNone/>
            </a:pPr>
            <a:r>
              <a:rPr lang="en-US" dirty="0"/>
              <a:t>The table below gives the distribution of marks obtained by number of students in a mathematic test.</a:t>
            </a:r>
          </a:p>
          <a:p>
            <a:pPr marL="0" indent="0">
              <a:buNone/>
            </a:pPr>
            <a:endParaRPr lang="en-US" dirty="0"/>
          </a:p>
          <a:p>
            <a:pPr marL="0" indent="0">
              <a:buNone/>
            </a:pPr>
            <a:endParaRPr lang="en-US" dirty="0"/>
          </a:p>
          <a:p>
            <a:pPr marL="0" indent="0">
              <a:buNone/>
            </a:pPr>
            <a:r>
              <a:rPr lang="en-US" dirty="0"/>
              <a:t>Calculate the:</a:t>
            </a:r>
          </a:p>
          <a:p>
            <a:pPr marL="571500" lvl="0" indent="-571500">
              <a:buFont typeface="+mj-lt"/>
              <a:buAutoNum type="romanLcPeriod"/>
            </a:pPr>
            <a:r>
              <a:rPr lang="en-US" dirty="0"/>
              <a:t>Mean</a:t>
            </a:r>
          </a:p>
          <a:p>
            <a:pPr marL="571500" lvl="0" indent="-571500">
              <a:buFont typeface="+mj-lt"/>
              <a:buAutoNum type="romanLcPeriod"/>
            </a:pPr>
            <a:r>
              <a:rPr lang="en-US" dirty="0"/>
              <a:t>Median and</a:t>
            </a:r>
          </a:p>
          <a:p>
            <a:pPr marL="571500" lvl="0" indent="-571500">
              <a:buFont typeface="+mj-lt"/>
              <a:buAutoNum type="romanLcPeriod"/>
            </a:pPr>
            <a:r>
              <a:rPr lang="en-US" dirty="0"/>
              <a:t>Mode of the distribution</a:t>
            </a:r>
          </a:p>
          <a:p>
            <a:pPr marL="0" indent="0">
              <a:buNone/>
            </a:pPr>
            <a:endParaRPr lang="en-US" dirty="0"/>
          </a:p>
          <a:p>
            <a:pPr marL="0" indent="0">
              <a:buNone/>
            </a:pPr>
            <a:endParaRPr lang="en-US" dirty="0"/>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2237755147"/>
                  </p:ext>
                </p:extLst>
              </p:nvPr>
            </p:nvGraphicFramePr>
            <p:xfrm>
              <a:off x="1169698" y="2741252"/>
              <a:ext cx="5064847" cy="748030"/>
            </p:xfrm>
            <a:graphic>
              <a:graphicData uri="http://schemas.openxmlformats.org/drawingml/2006/table">
                <a:tbl>
                  <a:tblPr firstRow="1" firstCol="1" bandRow="1"/>
                  <a:tblGrid>
                    <a:gridCol w="1867699">
                      <a:extLst>
                        <a:ext uri="{9D8B030D-6E8A-4147-A177-3AD203B41FA5}">
                          <a16:colId xmlns:a16="http://schemas.microsoft.com/office/drawing/2014/main" val="20000"/>
                        </a:ext>
                      </a:extLst>
                    </a:gridCol>
                    <a:gridCol w="715671">
                      <a:extLst>
                        <a:ext uri="{9D8B030D-6E8A-4147-A177-3AD203B41FA5}">
                          <a16:colId xmlns:a16="http://schemas.microsoft.com/office/drawing/2014/main" val="20001"/>
                        </a:ext>
                      </a:extLst>
                    </a:gridCol>
                    <a:gridCol w="647342">
                      <a:extLst>
                        <a:ext uri="{9D8B030D-6E8A-4147-A177-3AD203B41FA5}">
                          <a16:colId xmlns:a16="http://schemas.microsoft.com/office/drawing/2014/main" val="20002"/>
                        </a:ext>
                      </a:extLst>
                    </a:gridCol>
                    <a:gridCol w="647342">
                      <a:extLst>
                        <a:ext uri="{9D8B030D-6E8A-4147-A177-3AD203B41FA5}">
                          <a16:colId xmlns:a16="http://schemas.microsoft.com/office/drawing/2014/main" val="20003"/>
                        </a:ext>
                      </a:extLst>
                    </a:gridCol>
                    <a:gridCol w="647342">
                      <a:extLst>
                        <a:ext uri="{9D8B030D-6E8A-4147-A177-3AD203B41FA5}">
                          <a16:colId xmlns:a16="http://schemas.microsoft.com/office/drawing/2014/main" val="20004"/>
                        </a:ext>
                      </a:extLst>
                    </a:gridCol>
                    <a:gridCol w="539451">
                      <a:extLst>
                        <a:ext uri="{9D8B030D-6E8A-4147-A177-3AD203B41FA5}">
                          <a16:colId xmlns:a16="http://schemas.microsoft.com/office/drawing/2014/main" val="20005"/>
                        </a:ext>
                      </a:extLst>
                    </a:gridCol>
                  </a:tblGrid>
                  <a:tr h="354265">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Marks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4265">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Frequency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2237755147"/>
                  </p:ext>
                </p:extLst>
              </p:nvPr>
            </p:nvGraphicFramePr>
            <p:xfrm>
              <a:off x="1169698" y="2741252"/>
              <a:ext cx="5064847" cy="748030"/>
            </p:xfrm>
            <a:graphic>
              <a:graphicData uri="http://schemas.openxmlformats.org/drawingml/2006/table">
                <a:tbl>
                  <a:tblPr firstRow="1" firstCol="1" bandRow="1"/>
                  <a:tblGrid>
                    <a:gridCol w="1867699"/>
                    <a:gridCol w="715671"/>
                    <a:gridCol w="647342"/>
                    <a:gridCol w="647342"/>
                    <a:gridCol w="647342"/>
                    <a:gridCol w="539451"/>
                  </a:tblGrid>
                  <a:tr h="374015">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326" t="-22581" r="-171661" b="-148387"/>
                          </a:stretch>
                        </a:blipFill>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15">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Frequency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914740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527</Words>
  <Application>Microsoft Macintosh PowerPoint</Application>
  <PresentationFormat>Widescreen</PresentationFormat>
  <Paragraphs>301</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American Typewriter</vt:lpstr>
      <vt:lpstr>Arial</vt:lpstr>
      <vt:lpstr>Bradley Hand</vt:lpstr>
      <vt:lpstr>Calibri</vt:lpstr>
      <vt:lpstr>Calibri Light</vt:lpstr>
      <vt:lpstr>Cambria Math</vt:lpstr>
      <vt:lpstr>Clarendon Lt BT Light</vt:lpstr>
      <vt:lpstr>Copperplate Gothic Bold</vt:lpstr>
      <vt:lpstr>Office Theme</vt:lpstr>
      <vt:lpstr>MINISTRY OF EDUCATION KADUNA STATE RADIO TELEVISION PROGRAMME E-LEARNING</vt:lpstr>
      <vt:lpstr>What is Statistics</vt:lpstr>
      <vt:lpstr>What is Statistics (Cont)</vt:lpstr>
      <vt:lpstr>Example 1</vt:lpstr>
      <vt:lpstr>Solution</vt:lpstr>
      <vt:lpstr>PowerPoint Presentation</vt:lpstr>
      <vt:lpstr>Solution</vt:lpstr>
      <vt:lpstr>Solution (Number 2 cont)</vt:lpstr>
      <vt:lpstr>Example 2</vt:lpstr>
      <vt:lpstr>Solution</vt:lpstr>
      <vt:lpstr>PowerPoint Presentation</vt:lpstr>
      <vt:lpstr>PowerPoint Presentation</vt:lpstr>
      <vt:lpstr>Example 3</vt:lpstr>
      <vt:lpstr>Solution</vt:lpstr>
      <vt:lpstr>PowerPoint Presentation</vt:lpstr>
      <vt:lpstr>PowerPoint Presentation</vt:lpstr>
      <vt:lpstr>PowerPoint Presentation</vt:lpstr>
      <vt:lpstr>Example 4</vt:lpstr>
      <vt:lpstr>Solution</vt:lpstr>
      <vt:lpstr>PowerPoint Presentation</vt:lpstr>
      <vt:lpstr>PowerPoint Presentation</vt:lpstr>
      <vt:lpstr>Assignment 1</vt:lpstr>
      <vt:lpstr>Assignment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Microsoft Office User</cp:lastModifiedBy>
  <cp:revision>12</cp:revision>
  <dcterms:created xsi:type="dcterms:W3CDTF">2020-04-05T21:06:49Z</dcterms:created>
  <dcterms:modified xsi:type="dcterms:W3CDTF">2020-04-05T18:24:49Z</dcterms:modified>
</cp:coreProperties>
</file>